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3"/>
  </p:notesMasterIdLst>
  <p:handoutMasterIdLst>
    <p:handoutMasterId r:id="rId154"/>
  </p:handoutMasterIdLst>
  <p:sldIdLst>
    <p:sldId id="256" r:id="rId2"/>
    <p:sldId id="501" r:id="rId3"/>
    <p:sldId id="524" r:id="rId4"/>
    <p:sldId id="497" r:id="rId5"/>
    <p:sldId id="504" r:id="rId6"/>
    <p:sldId id="527" r:id="rId7"/>
    <p:sldId id="528" r:id="rId8"/>
    <p:sldId id="505" r:id="rId9"/>
    <p:sldId id="506" r:id="rId10"/>
    <p:sldId id="507" r:id="rId11"/>
    <p:sldId id="508" r:id="rId12"/>
    <p:sldId id="509" r:id="rId13"/>
    <p:sldId id="510" r:id="rId14"/>
    <p:sldId id="511" r:id="rId15"/>
    <p:sldId id="512" r:id="rId16"/>
    <p:sldId id="513" r:id="rId17"/>
    <p:sldId id="514" r:id="rId18"/>
    <p:sldId id="536" r:id="rId19"/>
    <p:sldId id="515" r:id="rId20"/>
    <p:sldId id="516" r:id="rId21"/>
    <p:sldId id="517" r:id="rId22"/>
    <p:sldId id="558" r:id="rId23"/>
    <p:sldId id="518" r:id="rId24"/>
    <p:sldId id="519" r:id="rId25"/>
    <p:sldId id="520" r:id="rId26"/>
    <p:sldId id="521" r:id="rId27"/>
    <p:sldId id="546" r:id="rId28"/>
    <p:sldId id="290" r:id="rId29"/>
    <p:sldId id="283" r:id="rId30"/>
    <p:sldId id="480" r:id="rId31"/>
    <p:sldId id="260" r:id="rId32"/>
    <p:sldId id="261" r:id="rId33"/>
    <p:sldId id="482" r:id="rId34"/>
    <p:sldId id="262" r:id="rId35"/>
    <p:sldId id="289" r:id="rId36"/>
    <p:sldId id="291" r:id="rId37"/>
    <p:sldId id="263" r:id="rId38"/>
    <p:sldId id="264" r:id="rId39"/>
    <p:sldId id="483" r:id="rId40"/>
    <p:sldId id="266" r:id="rId41"/>
    <p:sldId id="267" r:id="rId42"/>
    <p:sldId id="287" r:id="rId43"/>
    <p:sldId id="522" r:id="rId44"/>
    <p:sldId id="268" r:id="rId45"/>
    <p:sldId id="538" r:id="rId46"/>
    <p:sldId id="547" r:id="rId47"/>
    <p:sldId id="292" r:id="rId48"/>
    <p:sldId id="270" r:id="rId49"/>
    <p:sldId id="271" r:id="rId50"/>
    <p:sldId id="272" r:id="rId51"/>
    <p:sldId id="273" r:id="rId52"/>
    <p:sldId id="274" r:id="rId53"/>
    <p:sldId id="275" r:id="rId54"/>
    <p:sldId id="284" r:id="rId55"/>
    <p:sldId id="285" r:id="rId56"/>
    <p:sldId id="488" r:id="rId57"/>
    <p:sldId id="499" r:id="rId58"/>
    <p:sldId id="548" r:id="rId59"/>
    <p:sldId id="280" r:id="rId60"/>
    <p:sldId id="281" r:id="rId61"/>
    <p:sldId id="288" r:id="rId62"/>
    <p:sldId id="294" r:id="rId63"/>
    <p:sldId id="541" r:id="rId64"/>
    <p:sldId id="542" r:id="rId65"/>
    <p:sldId id="298" r:id="rId66"/>
    <p:sldId id="299" r:id="rId67"/>
    <p:sldId id="300" r:id="rId68"/>
    <p:sldId id="301" r:id="rId69"/>
    <p:sldId id="302" r:id="rId70"/>
    <p:sldId id="303" r:id="rId71"/>
    <p:sldId id="304" r:id="rId72"/>
    <p:sldId id="305" r:id="rId73"/>
    <p:sldId id="306" r:id="rId74"/>
    <p:sldId id="307" r:id="rId75"/>
    <p:sldId id="525" r:id="rId76"/>
    <p:sldId id="308" r:id="rId77"/>
    <p:sldId id="529" r:id="rId78"/>
    <p:sldId id="309" r:id="rId79"/>
    <p:sldId id="311" r:id="rId80"/>
    <p:sldId id="312" r:id="rId81"/>
    <p:sldId id="313" r:id="rId82"/>
    <p:sldId id="314" r:id="rId83"/>
    <p:sldId id="315" r:id="rId84"/>
    <p:sldId id="316" r:id="rId85"/>
    <p:sldId id="317" r:id="rId86"/>
    <p:sldId id="319" r:id="rId87"/>
    <p:sldId id="320" r:id="rId88"/>
    <p:sldId id="321" r:id="rId89"/>
    <p:sldId id="322" r:id="rId90"/>
    <p:sldId id="324" r:id="rId91"/>
    <p:sldId id="325" r:id="rId92"/>
    <p:sldId id="328" r:id="rId93"/>
    <p:sldId id="329" r:id="rId94"/>
    <p:sldId id="330" r:id="rId95"/>
    <p:sldId id="331" r:id="rId96"/>
    <p:sldId id="332" r:id="rId97"/>
    <p:sldId id="333" r:id="rId98"/>
    <p:sldId id="334" r:id="rId99"/>
    <p:sldId id="335" r:id="rId100"/>
    <p:sldId id="336" r:id="rId101"/>
    <p:sldId id="337" r:id="rId102"/>
    <p:sldId id="523" r:id="rId103"/>
    <p:sldId id="338" r:id="rId104"/>
    <p:sldId id="339" r:id="rId105"/>
    <p:sldId id="340" r:id="rId106"/>
    <p:sldId id="500" r:id="rId107"/>
    <p:sldId id="341" r:id="rId108"/>
    <p:sldId id="342" r:id="rId109"/>
    <p:sldId id="343" r:id="rId110"/>
    <p:sldId id="385" r:id="rId111"/>
    <p:sldId id="384" r:id="rId112"/>
    <p:sldId id="407" r:id="rId113"/>
    <p:sldId id="389" r:id="rId114"/>
    <p:sldId id="551" r:id="rId115"/>
    <p:sldId id="531" r:id="rId116"/>
    <p:sldId id="393" r:id="rId117"/>
    <p:sldId id="399" r:id="rId118"/>
    <p:sldId id="484" r:id="rId119"/>
    <p:sldId id="401" r:id="rId120"/>
    <p:sldId id="402" r:id="rId121"/>
    <p:sldId id="404" r:id="rId122"/>
    <p:sldId id="405" r:id="rId123"/>
    <p:sldId id="463" r:id="rId124"/>
    <p:sldId id="406" r:id="rId125"/>
    <p:sldId id="553" r:id="rId126"/>
    <p:sldId id="434" r:id="rId127"/>
    <p:sldId id="422" r:id="rId128"/>
    <p:sldId id="426" r:id="rId129"/>
    <p:sldId id="475" r:id="rId130"/>
    <p:sldId id="427" r:id="rId131"/>
    <p:sldId id="430" r:id="rId132"/>
    <p:sldId id="439" r:id="rId133"/>
    <p:sldId id="436" r:id="rId134"/>
    <p:sldId id="440" r:id="rId135"/>
    <p:sldId id="490" r:id="rId136"/>
    <p:sldId id="491" r:id="rId137"/>
    <p:sldId id="492" r:id="rId138"/>
    <p:sldId id="493" r:id="rId139"/>
    <p:sldId id="432" r:id="rId140"/>
    <p:sldId id="433" r:id="rId141"/>
    <p:sldId id="437" r:id="rId142"/>
    <p:sldId id="459" r:id="rId143"/>
    <p:sldId id="460" r:id="rId144"/>
    <p:sldId id="461" r:id="rId145"/>
    <p:sldId id="462" r:id="rId146"/>
    <p:sldId id="466" r:id="rId147"/>
    <p:sldId id="464" r:id="rId148"/>
    <p:sldId id="465" r:id="rId149"/>
    <p:sldId id="557" r:id="rId150"/>
    <p:sldId id="559" r:id="rId151"/>
    <p:sldId id="472" r:id="rId152"/>
  </p:sldIdLst>
  <p:sldSz cx="9144000" cy="6858000" type="screen4x3"/>
  <p:notesSz cx="6761163" cy="99425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 d="1"/>
        <a:sy n="1" d="1"/>
      </p:scale>
      <p:origin x="0" y="0"/>
    </p:cViewPr>
  </p:notesTextViewPr>
  <p:sorterViewPr>
    <p:cViewPr>
      <p:scale>
        <a:sx n="100" d="100"/>
        <a:sy n="100" d="100"/>
      </p:scale>
      <p:origin x="0" y="-3867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handoutMaster" Target="handoutMasters/handout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30525" cy="4968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sz="quarter" idx="1"/>
          </p:nvPr>
        </p:nvSpPr>
        <p:spPr>
          <a:xfrm>
            <a:off x="3829050" y="0"/>
            <a:ext cx="2930525" cy="496888"/>
          </a:xfrm>
          <a:prstGeom prst="rect">
            <a:avLst/>
          </a:prstGeom>
        </p:spPr>
        <p:txBody>
          <a:bodyPr vert="horz" lIns="91440" tIns="45720" rIns="91440" bIns="45720" rtlCol="0"/>
          <a:lstStyle>
            <a:lvl1pPr algn="r">
              <a:defRPr sz="1200"/>
            </a:lvl1pPr>
          </a:lstStyle>
          <a:p>
            <a:fld id="{D4077A9C-39EB-4D52-B004-DB5049F7C7E0}" type="datetimeFigureOut">
              <a:rPr lang="fr-CA" smtClean="0"/>
              <a:t>2023-04-10</a:t>
            </a:fld>
            <a:endParaRPr lang="fr-CA"/>
          </a:p>
        </p:txBody>
      </p:sp>
      <p:sp>
        <p:nvSpPr>
          <p:cNvPr id="4" name="Espace réservé du pied de page 3"/>
          <p:cNvSpPr>
            <a:spLocks noGrp="1"/>
          </p:cNvSpPr>
          <p:nvPr>
            <p:ph type="ftr" sz="quarter" idx="2"/>
          </p:nvPr>
        </p:nvSpPr>
        <p:spPr>
          <a:xfrm>
            <a:off x="0" y="9444038"/>
            <a:ext cx="2930525" cy="496887"/>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3829050" y="9444038"/>
            <a:ext cx="2930525" cy="496887"/>
          </a:xfrm>
          <a:prstGeom prst="rect">
            <a:avLst/>
          </a:prstGeom>
        </p:spPr>
        <p:txBody>
          <a:bodyPr vert="horz" lIns="91440" tIns="45720" rIns="91440" bIns="45720" rtlCol="0" anchor="b"/>
          <a:lstStyle>
            <a:lvl1pPr algn="r">
              <a:defRPr sz="1200"/>
            </a:lvl1pPr>
          </a:lstStyle>
          <a:p>
            <a:fld id="{97AEE142-C923-446B-B500-5CF3CDC7AD38}" type="slidenum">
              <a:rPr lang="fr-CA" smtClean="0"/>
              <a:t>‹N°›</a:t>
            </a:fld>
            <a:endParaRPr lang="fr-CA"/>
          </a:p>
        </p:txBody>
      </p:sp>
    </p:spTree>
    <p:extLst>
      <p:ext uri="{BB962C8B-B14F-4D97-AF65-F5344CB8AC3E}">
        <p14:creationId xmlns:p14="http://schemas.microsoft.com/office/powerpoint/2010/main" val="25200472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29837" cy="497126"/>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29761" y="0"/>
            <a:ext cx="2929837" cy="497126"/>
          </a:xfrm>
          <a:prstGeom prst="rect">
            <a:avLst/>
          </a:prstGeom>
        </p:spPr>
        <p:txBody>
          <a:bodyPr vert="horz" lIns="91440" tIns="45720" rIns="91440" bIns="45720" rtlCol="0"/>
          <a:lstStyle>
            <a:lvl1pPr algn="r">
              <a:defRPr sz="1200"/>
            </a:lvl1pPr>
          </a:lstStyle>
          <a:p>
            <a:fld id="{05EC0D67-2572-4BC3-9D36-BFB6C53E4762}" type="datetimeFigureOut">
              <a:rPr lang="fr-CA" smtClean="0"/>
              <a:t>2023-04-10</a:t>
            </a:fld>
            <a:endParaRPr lang="fr-CA"/>
          </a:p>
        </p:txBody>
      </p:sp>
      <p:sp>
        <p:nvSpPr>
          <p:cNvPr id="4" name="Espace réservé de l'image des diapositives 3"/>
          <p:cNvSpPr>
            <a:spLocks noGrp="1" noRot="1" noChangeAspect="1"/>
          </p:cNvSpPr>
          <p:nvPr>
            <p:ph type="sldImg" idx="2"/>
          </p:nvPr>
        </p:nvSpPr>
        <p:spPr>
          <a:xfrm>
            <a:off x="896938" y="746125"/>
            <a:ext cx="4967287" cy="372745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commentaires 4"/>
          <p:cNvSpPr>
            <a:spLocks noGrp="1"/>
          </p:cNvSpPr>
          <p:nvPr>
            <p:ph type="body" sz="quarter" idx="3"/>
          </p:nvPr>
        </p:nvSpPr>
        <p:spPr>
          <a:xfrm>
            <a:off x="676117" y="4722694"/>
            <a:ext cx="5408930" cy="4474131"/>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9443662"/>
            <a:ext cx="2929837" cy="497126"/>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29761" y="9443662"/>
            <a:ext cx="2929837" cy="497126"/>
          </a:xfrm>
          <a:prstGeom prst="rect">
            <a:avLst/>
          </a:prstGeom>
        </p:spPr>
        <p:txBody>
          <a:bodyPr vert="horz" lIns="91440" tIns="45720" rIns="91440" bIns="45720" rtlCol="0" anchor="b"/>
          <a:lstStyle>
            <a:lvl1pPr algn="r">
              <a:defRPr sz="1200"/>
            </a:lvl1pPr>
          </a:lstStyle>
          <a:p>
            <a:fld id="{0D905328-1B99-4389-8DC6-A4AB34857381}" type="slidenum">
              <a:rPr lang="fr-CA" smtClean="0"/>
              <a:t>‹N°›</a:t>
            </a:fld>
            <a:endParaRPr lang="fr-CA"/>
          </a:p>
        </p:txBody>
      </p:sp>
    </p:spTree>
    <p:extLst>
      <p:ext uri="{BB962C8B-B14F-4D97-AF65-F5344CB8AC3E}">
        <p14:creationId xmlns:p14="http://schemas.microsoft.com/office/powerpoint/2010/main" val="3196034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0D905328-1B99-4389-8DC6-A4AB34857381}" type="slidenum">
              <a:rPr lang="fr-CA" smtClean="0"/>
              <a:t>31</a:t>
            </a:fld>
            <a:endParaRPr lang="fr-CA"/>
          </a:p>
        </p:txBody>
      </p:sp>
    </p:spTree>
    <p:extLst>
      <p:ext uri="{BB962C8B-B14F-4D97-AF65-F5344CB8AC3E}">
        <p14:creationId xmlns:p14="http://schemas.microsoft.com/office/powerpoint/2010/main" val="1808950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0D905328-1B99-4389-8DC6-A4AB34857381}" type="slidenum">
              <a:rPr lang="fr-CA" smtClean="0"/>
              <a:t>77</a:t>
            </a:fld>
            <a:endParaRPr lang="fr-CA"/>
          </a:p>
        </p:txBody>
      </p:sp>
    </p:spTree>
    <p:extLst>
      <p:ext uri="{BB962C8B-B14F-4D97-AF65-F5344CB8AC3E}">
        <p14:creationId xmlns:p14="http://schemas.microsoft.com/office/powerpoint/2010/main" val="1271936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solidFill>
            <a:srgbClr val="729FCF"/>
          </a:solidFill>
          <a:ln w="25400">
            <a:solidFill>
              <a:srgbClr val="3465A4"/>
            </a:solidFill>
            <a:prstDash val="solid"/>
          </a:ln>
        </p:spPr>
      </p:sp>
      <p:sp>
        <p:nvSpPr>
          <p:cNvPr id="3" name="Espace réservé des commentaires 2"/>
          <p:cNvSpPr txBox="1">
            <a:spLocks noGrp="1"/>
          </p:cNvSpPr>
          <p:nvPr>
            <p:ph type="body" sz="quarter" idx="1"/>
          </p:nvPr>
        </p:nvSpPr>
        <p:spPr/>
        <p:txBody>
          <a:bodyPr/>
          <a:lstStyle>
            <a:defPPr lvl="0">
              <a:buNone/>
            </a:defPPr>
            <a:lvl1pPr lvl="0">
              <a:buNone/>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fr-CA" kern="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pPr defTabSz="455613" eaLnBrk="1" hangingPunct="1">
              <a:spcBef>
                <a:spcPct val="0"/>
              </a:spcBef>
            </a:pPr>
            <a:r>
              <a:rPr lang="fr-FR" altLang="fr-FR">
                <a:latin typeface="Arial" pitchFamily="34" charset="0"/>
              </a:rPr>
              <a:t>Bonjour Dr Fournier, Je me présente, je suis madame Legaré,  J’ai 54 ans  et je viens vous voir aujourd’hui sur les conseils du Dr Dodin ma gynécologue. Le Dr Dodin m’a prescrit des hormones de remplacement qui m’ont beaucoup aidée pour mes bouffées de chaleur et ma sécheresse vaginale, mais comme  je suis encore très anxieuse et que je pense que  je suis retombée en dépression comme il y a 8 ans, le Dr Dodin m’a dit que vous pourriez m’aider . </a:t>
            </a:r>
          </a:p>
          <a:p>
            <a:pPr defTabSz="455613" eaLnBrk="1" hangingPunct="1"/>
            <a:endParaRPr lang="fr-FR" altLang="fr-FR">
              <a:latin typeface="Arial" pitchFamily="34" charset="0"/>
            </a:endParaRPr>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7075" indent="-220663" eaLnBrk="0" hangingPunct="0">
              <a:spcBef>
                <a:spcPct val="30000"/>
              </a:spcBef>
              <a:defRPr sz="1200">
                <a:solidFill>
                  <a:schemeClr val="tx1"/>
                </a:solidFill>
                <a:latin typeface="Calibri" pitchFamily="34" charset="0"/>
              </a:defRPr>
            </a:lvl5pPr>
            <a:lvl6pPr marL="2454275" indent="-220663" eaLnBrk="0" fontAlgn="base" hangingPunct="0">
              <a:spcBef>
                <a:spcPct val="30000"/>
              </a:spcBef>
              <a:spcAft>
                <a:spcPct val="0"/>
              </a:spcAft>
              <a:defRPr sz="1200">
                <a:solidFill>
                  <a:schemeClr val="tx1"/>
                </a:solidFill>
                <a:latin typeface="Calibri" pitchFamily="34" charset="0"/>
              </a:defRPr>
            </a:lvl6pPr>
            <a:lvl7pPr marL="2911475" indent="-220663" eaLnBrk="0" fontAlgn="base" hangingPunct="0">
              <a:spcBef>
                <a:spcPct val="30000"/>
              </a:spcBef>
              <a:spcAft>
                <a:spcPct val="0"/>
              </a:spcAft>
              <a:defRPr sz="1200">
                <a:solidFill>
                  <a:schemeClr val="tx1"/>
                </a:solidFill>
                <a:latin typeface="Calibri" pitchFamily="34" charset="0"/>
              </a:defRPr>
            </a:lvl7pPr>
            <a:lvl8pPr marL="3368675" indent="-220663" eaLnBrk="0" fontAlgn="base" hangingPunct="0">
              <a:spcBef>
                <a:spcPct val="30000"/>
              </a:spcBef>
              <a:spcAft>
                <a:spcPct val="0"/>
              </a:spcAft>
              <a:defRPr sz="1200">
                <a:solidFill>
                  <a:schemeClr val="tx1"/>
                </a:solidFill>
                <a:latin typeface="Calibri" pitchFamily="34" charset="0"/>
              </a:defRPr>
            </a:lvl8pPr>
            <a:lvl9pPr marL="3825875" indent="-220663" eaLnBrk="0" fontAlgn="base" hangingPunct="0">
              <a:spcBef>
                <a:spcPct val="30000"/>
              </a:spcBef>
              <a:spcAft>
                <a:spcPct val="0"/>
              </a:spcAft>
              <a:defRPr sz="1200">
                <a:solidFill>
                  <a:schemeClr val="tx1"/>
                </a:solidFill>
                <a:latin typeface="Calibri" pitchFamily="34" charset="0"/>
              </a:defRPr>
            </a:lvl9pPr>
          </a:lstStyle>
          <a:p>
            <a:pPr>
              <a:spcBef>
                <a:spcPct val="0"/>
              </a:spcBef>
            </a:pPr>
            <a:fld id="{4B98AE08-7E54-4405-903A-1791ED1AE464}" type="slidenum">
              <a:rPr lang="fr-FR" altLang="fr-FR" smtClean="0">
                <a:latin typeface="Times New Roman" pitchFamily="18" charset="0"/>
              </a:rPr>
              <a:pPr>
                <a:spcBef>
                  <a:spcPct val="0"/>
                </a:spcBef>
              </a:pPr>
              <a:t>133</a:t>
            </a:fld>
            <a:endParaRPr lang="fr-FR" altLang="fr-FR">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solidFill>
            <a:srgbClr val="729FCF"/>
          </a:solidFill>
          <a:ln w="25400">
            <a:solidFill>
              <a:srgbClr val="3465A4"/>
            </a:solidFill>
            <a:prstDash val="solid"/>
          </a:ln>
        </p:spPr>
      </p:sp>
      <p:sp>
        <p:nvSpPr>
          <p:cNvPr id="3" name="Espace réservé des commentaires 2"/>
          <p:cNvSpPr txBox="1">
            <a:spLocks noGrp="1"/>
          </p:cNvSpPr>
          <p:nvPr>
            <p:ph type="body" sz="quarter" idx="1"/>
          </p:nvPr>
        </p:nvSpPr>
        <p:spPr/>
        <p:txBody>
          <a:bodyPr/>
          <a:lstStyle>
            <a:defPPr lvl="0">
              <a:buNone/>
            </a:defPPr>
            <a:lvl1pPr lvl="0">
              <a:buNone/>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fr-CA" kern="1200"/>
          </a:p>
        </p:txBody>
      </p:sp>
    </p:spTree>
    <p:extLst>
      <p:ext uri="{BB962C8B-B14F-4D97-AF65-F5344CB8AC3E}">
        <p14:creationId xmlns:p14="http://schemas.microsoft.com/office/powerpoint/2010/main" val="4029223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fr-FR"/>
              <a:t>Modifiez le style du titre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fr-FR"/>
              <a:t>Modifiez le style des sous-titres du masque</a:t>
            </a:r>
            <a:endParaRPr lang="en-US" dirty="0"/>
          </a:p>
        </p:txBody>
      </p:sp>
      <p:sp>
        <p:nvSpPr>
          <p:cNvPr id="4" name="Date Placeholder 3"/>
          <p:cNvSpPr>
            <a:spLocks noGrp="1"/>
          </p:cNvSpPr>
          <p:nvPr>
            <p:ph type="dt" sz="half" idx="10"/>
          </p:nvPr>
        </p:nvSpPr>
        <p:spPr/>
        <p:txBody>
          <a:bodyPr/>
          <a:lstStyle/>
          <a:p>
            <a:fld id="{9EFC70EE-D612-4052-8415-0F8BA5700734}" type="datetimeFigureOut">
              <a:rPr lang="fr-CA" smtClean="0"/>
              <a:t>2023-04-10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8EC4E776-E5E3-4C74-B654-4554FAA7CA7C}" type="slidenum">
              <a:rPr lang="fr-CA" smtClean="0"/>
              <a:t>‹N°›</a:t>
            </a:fld>
            <a:endParaRPr lang="fr-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9EFC70EE-D612-4052-8415-0F8BA5700734}" type="datetimeFigureOut">
              <a:rPr lang="fr-CA" smtClean="0"/>
              <a:t>2023-04-10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8EC4E776-E5E3-4C74-B654-4554FAA7CA7C}" type="slidenum">
              <a:rPr lang="fr-CA" smtClean="0"/>
              <a:t>‹N°›</a:t>
            </a:fld>
            <a:endParaRPr lang="fr-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9EFC70EE-D612-4052-8415-0F8BA5700734}" type="datetimeFigureOut">
              <a:rPr lang="fr-CA" smtClean="0"/>
              <a:t>2023-04-10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8EC4E776-E5E3-4C74-B654-4554FAA7CA7C}" type="slidenum">
              <a:rPr lang="fr-CA" smtClean="0"/>
              <a:t>‹N°›</a:t>
            </a:fld>
            <a:endParaRPr lang="fr-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EFC70EE-D612-4052-8415-0F8BA5700734}" type="datetimeFigureOut">
              <a:rPr lang="fr-CA" smtClean="0"/>
              <a:t>2023-04-10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8EC4E776-E5E3-4C74-B654-4554FAA7CA7C}" type="slidenum">
              <a:rPr lang="fr-CA" smtClean="0"/>
              <a:t>‹N°›</a:t>
            </a:fld>
            <a:endParaRPr lang="fr-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fr-FR"/>
              <a:t>Modifiez le style du titre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fr-FR"/>
              <a:t>Modifiez les styles du texte du masque</a:t>
            </a:r>
          </a:p>
        </p:txBody>
      </p:sp>
      <p:sp>
        <p:nvSpPr>
          <p:cNvPr id="4" name="Date Placeholder 3"/>
          <p:cNvSpPr>
            <a:spLocks noGrp="1"/>
          </p:cNvSpPr>
          <p:nvPr>
            <p:ph type="dt" sz="half" idx="10"/>
          </p:nvPr>
        </p:nvSpPr>
        <p:spPr/>
        <p:txBody>
          <a:bodyPr/>
          <a:lstStyle/>
          <a:p>
            <a:fld id="{9EFC70EE-D612-4052-8415-0F8BA5700734}" type="datetimeFigureOut">
              <a:rPr lang="fr-CA" smtClean="0"/>
              <a:t>2023-04-10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8EC4E776-E5E3-4C74-B654-4554FAA7CA7C}" type="slidenum">
              <a:rPr lang="fr-CA" smtClean="0"/>
              <a:t>‹N°›</a:t>
            </a:fld>
            <a:endParaRPr lang="fr-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EFC70EE-D612-4052-8415-0F8BA5700734}" type="datetimeFigureOut">
              <a:rPr lang="fr-CA" smtClean="0"/>
              <a:t>2023-04-10</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8EC4E776-E5E3-4C74-B654-4554FAA7CA7C}" type="slidenum">
              <a:rPr lang="fr-CA" smtClean="0"/>
              <a:t>‹N°›</a:t>
            </a:fld>
            <a:endParaRPr lang="fr-CA"/>
          </a:p>
        </p:txBody>
      </p:sp>
      <p:sp>
        <p:nvSpPr>
          <p:cNvPr id="8" name="Title 7"/>
          <p:cNvSpPr>
            <a:spLocks noGrp="1"/>
          </p:cNvSpPr>
          <p:nvPr>
            <p:ph type="title"/>
          </p:nvPr>
        </p:nvSpPr>
        <p:spPr/>
        <p:txBody>
          <a:bodyPr/>
          <a:lstStyle/>
          <a:p>
            <a:r>
              <a:rPr lang="fr-FR"/>
              <a:t>Modifiez le style du titre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fr-FR"/>
              <a:t>Modifiez les styles du texte du masque</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fr-FR"/>
              <a:t>Modifiez les styles du texte du masque</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EFC70EE-D612-4052-8415-0F8BA5700734}" type="datetimeFigureOut">
              <a:rPr lang="fr-CA" smtClean="0"/>
              <a:t>2023-04-10</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8EC4E776-E5E3-4C74-B654-4554FAA7CA7C}" type="slidenum">
              <a:rPr lang="fr-CA" smtClean="0"/>
              <a:t>‹N°›</a:t>
            </a:fld>
            <a:endParaRPr lang="fr-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9EFC70EE-D612-4052-8415-0F8BA5700734}" type="datetimeFigureOut">
              <a:rPr lang="fr-CA" smtClean="0"/>
              <a:t>2023-04-10</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8EC4E776-E5E3-4C74-B654-4554FAA7CA7C}" type="slidenum">
              <a:rPr lang="fr-CA" smtClean="0"/>
              <a:t>‹N°›</a:t>
            </a:fld>
            <a:endParaRPr lang="fr-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FC70EE-D612-4052-8415-0F8BA5700734}" type="datetimeFigureOut">
              <a:rPr lang="fr-CA" smtClean="0"/>
              <a:t>2023-04-10</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8EC4E776-E5E3-4C74-B654-4554FAA7CA7C}" type="slidenum">
              <a:rPr lang="fr-CA" smtClean="0"/>
              <a:t>‹N°›</a:t>
            </a:fld>
            <a:endParaRPr lang="fr-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fr-FR"/>
              <a:t>Modifiez le style du titre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fr-FR"/>
              <a:t>Modifiez les styles du texte du masque</a:t>
            </a:r>
          </a:p>
        </p:txBody>
      </p:sp>
      <p:sp>
        <p:nvSpPr>
          <p:cNvPr id="5" name="Date Placeholder 4"/>
          <p:cNvSpPr>
            <a:spLocks noGrp="1"/>
          </p:cNvSpPr>
          <p:nvPr>
            <p:ph type="dt" sz="half" idx="10"/>
          </p:nvPr>
        </p:nvSpPr>
        <p:spPr/>
        <p:txBody>
          <a:bodyPr/>
          <a:lstStyle/>
          <a:p>
            <a:fld id="{9EFC70EE-D612-4052-8415-0F8BA5700734}" type="datetimeFigureOut">
              <a:rPr lang="fr-CA" smtClean="0"/>
              <a:t>2023-04-10</a:t>
            </a:fld>
            <a:endParaRPr lang="fr-CA"/>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fr-CA"/>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8EC4E776-E5E3-4C74-B654-4554FAA7CA7C}" type="slidenum">
              <a:rPr lang="fr-CA" smtClean="0"/>
              <a:t>‹N°›</a:t>
            </a:fld>
            <a:endParaRPr lang="fr-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fr-FR"/>
              <a:t>Cliquez sur l'icône pour ajouter une image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fr-FR"/>
              <a:t>Modifiez le style du titre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9EFC70EE-D612-4052-8415-0F8BA5700734}" type="datetimeFigureOut">
              <a:rPr lang="fr-CA" smtClean="0"/>
              <a:t>2023-04-10</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8EC4E776-E5E3-4C74-B654-4554FAA7CA7C}" type="slidenum">
              <a:rPr lang="fr-CA" smtClean="0"/>
              <a:t>‹N°›</a:t>
            </a:fld>
            <a:endParaRPr lang="fr-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fr-FR"/>
              <a:t>Modifiez le style du titre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9EFC70EE-D612-4052-8415-0F8BA5700734}" type="datetimeFigureOut">
              <a:rPr lang="fr-CA" smtClean="0"/>
              <a:t>2023-04-10</a:t>
            </a:fld>
            <a:endParaRPr lang="fr-CA"/>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fr-CA"/>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8EC4E776-E5E3-4C74-B654-4554FAA7CA7C}" type="slidenum">
              <a:rPr lang="fr-CA" smtClean="0"/>
              <a:t>‹N°›</a:t>
            </a:fld>
            <a:endParaRPr lang="fr-CA"/>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png"/></Relationships>
</file>

<file path=ppt/slides/_rels/slide1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7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51520" y="764704"/>
            <a:ext cx="7200800" cy="2808312"/>
          </a:xfrm>
        </p:spPr>
        <p:txBody>
          <a:bodyPr/>
          <a:lstStyle/>
          <a:p>
            <a:br>
              <a:rPr lang="fr-CA" dirty="0"/>
            </a:br>
            <a:br>
              <a:rPr lang="fr-CA" dirty="0"/>
            </a:br>
            <a:br>
              <a:rPr lang="fr-CA" dirty="0"/>
            </a:br>
            <a:br>
              <a:rPr lang="fr-CA" dirty="0"/>
            </a:br>
            <a:br>
              <a:rPr lang="fr-CA" dirty="0"/>
            </a:br>
            <a:br>
              <a:rPr lang="fr-CA" dirty="0"/>
            </a:br>
            <a:r>
              <a:rPr lang="fr-CA" dirty="0"/>
              <a:t>LA SANTÉ GLOBALE </a:t>
            </a:r>
            <a:br>
              <a:rPr lang="fr-CA" dirty="0"/>
            </a:br>
            <a:r>
              <a:rPr lang="fr-CA" dirty="0"/>
              <a:t>à LA RETRAITE: le temps </a:t>
            </a:r>
            <a:br>
              <a:rPr lang="fr-CA" dirty="0"/>
            </a:br>
            <a:r>
              <a:rPr lang="fr-CA" dirty="0"/>
              <a:t>des choix éclairés!               </a:t>
            </a:r>
            <a:br>
              <a:rPr lang="fr-CA" dirty="0"/>
            </a:br>
            <a:r>
              <a:rPr lang="fr-CA" dirty="0"/>
              <a:t>    </a:t>
            </a:r>
            <a:r>
              <a:rPr lang="fr-CA" sz="2400" dirty="0"/>
              <a:t>15</a:t>
            </a:r>
            <a:r>
              <a:rPr lang="fr-CA" dirty="0"/>
              <a:t> </a:t>
            </a:r>
            <a:r>
              <a:rPr lang="fr-CA" sz="2400" i="1" dirty="0"/>
              <a:t>février 2023</a:t>
            </a:r>
            <a:endParaRPr lang="fr-CA" sz="2400" dirty="0"/>
          </a:p>
        </p:txBody>
      </p:sp>
      <p:sp>
        <p:nvSpPr>
          <p:cNvPr id="3" name="Sous-titre 2"/>
          <p:cNvSpPr>
            <a:spLocks noGrp="1"/>
          </p:cNvSpPr>
          <p:nvPr>
            <p:ph type="subTitle" idx="1"/>
          </p:nvPr>
        </p:nvSpPr>
        <p:spPr>
          <a:xfrm>
            <a:off x="2699792" y="4005064"/>
            <a:ext cx="5575027" cy="792088"/>
          </a:xfrm>
        </p:spPr>
        <p:txBody>
          <a:bodyPr>
            <a:noAutofit/>
          </a:bodyPr>
          <a:lstStyle/>
          <a:p>
            <a:r>
              <a:rPr lang="fr-CA" sz="2800" i="1" dirty="0"/>
              <a:t>   </a:t>
            </a:r>
            <a:r>
              <a:rPr lang="fr-CA" sz="2800" b="1" i="1" dirty="0"/>
              <a:t>Jean Drouin M.D.</a:t>
            </a:r>
          </a:p>
        </p:txBody>
      </p:sp>
    </p:spTree>
    <p:extLst>
      <p:ext uri="{BB962C8B-B14F-4D97-AF65-F5344CB8AC3E}">
        <p14:creationId xmlns:p14="http://schemas.microsoft.com/office/powerpoint/2010/main" val="426608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1052736"/>
            <a:ext cx="7520940" cy="548640"/>
          </a:xfrm>
        </p:spPr>
        <p:txBody>
          <a:bodyPr/>
          <a:lstStyle/>
          <a:p>
            <a:pPr algn="ctr"/>
            <a:r>
              <a:rPr lang="fr-CA" dirty="0"/>
              <a:t>solitude</a:t>
            </a:r>
          </a:p>
        </p:txBody>
      </p:sp>
      <p:sp>
        <p:nvSpPr>
          <p:cNvPr id="3" name="Espace réservé du contenu 2"/>
          <p:cNvSpPr>
            <a:spLocks noGrp="1"/>
          </p:cNvSpPr>
          <p:nvPr>
            <p:ph idx="1"/>
          </p:nvPr>
        </p:nvSpPr>
        <p:spPr>
          <a:xfrm>
            <a:off x="1619672" y="2276872"/>
            <a:ext cx="5256584" cy="3579849"/>
          </a:xfrm>
        </p:spPr>
        <p:txBody>
          <a:bodyPr/>
          <a:lstStyle/>
          <a:p>
            <a:r>
              <a:rPr lang="fr-CA" dirty="0"/>
              <a:t>Femmes     23%  ( 45-64 ans) et 30% à 75 ans</a:t>
            </a:r>
          </a:p>
          <a:p>
            <a:endParaRPr lang="fr-CA" dirty="0"/>
          </a:p>
          <a:p>
            <a:r>
              <a:rPr lang="fr-CA" dirty="0"/>
              <a:t>Hommes    20%</a:t>
            </a:r>
          </a:p>
          <a:p>
            <a:endParaRPr lang="fr-CA" dirty="0"/>
          </a:p>
          <a:p>
            <a:r>
              <a:rPr lang="fr-CA" dirty="0"/>
              <a:t>Taux de mortalité:        25 à 50%</a:t>
            </a:r>
          </a:p>
        </p:txBody>
      </p:sp>
      <p:sp>
        <p:nvSpPr>
          <p:cNvPr id="4" name="Flèche vers le haut 3"/>
          <p:cNvSpPr/>
          <p:nvPr/>
        </p:nvSpPr>
        <p:spPr>
          <a:xfrm rot="2024578">
            <a:off x="3339756" y="3610998"/>
            <a:ext cx="227453" cy="29906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3108860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a:xfrm>
            <a:off x="228600" y="609600"/>
            <a:ext cx="8385175" cy="1203325"/>
          </a:xfrm>
        </p:spPr>
        <p:txBody>
          <a:bodyPr/>
          <a:lstStyle/>
          <a:p>
            <a:pPr eaLnBrk="1" fontAlgn="auto" hangingPunct="1">
              <a:spcAft>
                <a:spcPts val="0"/>
              </a:spcAft>
              <a:defRPr/>
            </a:pPr>
            <a:r>
              <a:rPr lang="fr-CA" altLang="fr-FR">
                <a:latin typeface="Bookman Old Style" pitchFamily="18" charset="0"/>
              </a:rPr>
              <a:t>STRESS OXYDATIF</a:t>
            </a:r>
          </a:p>
        </p:txBody>
      </p:sp>
      <p:sp>
        <p:nvSpPr>
          <p:cNvPr id="15363" name="Rectangle 3"/>
          <p:cNvSpPr>
            <a:spLocks noGrp="1" noRot="1" noChangeArrowheads="1"/>
          </p:cNvSpPr>
          <p:nvPr>
            <p:ph idx="1"/>
          </p:nvPr>
        </p:nvSpPr>
        <p:spPr/>
        <p:txBody>
          <a:bodyPr rtlCol="0">
            <a:normAutofit fontScale="92500" lnSpcReduction="20000"/>
          </a:bodyPr>
          <a:lstStyle/>
          <a:p>
            <a:pPr algn="ctr" eaLnBrk="1" fontAlgn="auto" hangingPunct="1">
              <a:lnSpc>
                <a:spcPct val="90000"/>
              </a:lnSpc>
              <a:spcAft>
                <a:spcPts val="0"/>
              </a:spcAft>
              <a:buFont typeface="Wingdings" pitchFamily="2" charset="2"/>
              <a:buNone/>
              <a:defRPr/>
            </a:pPr>
            <a:r>
              <a:rPr lang="fr-CA" altLang="fr-FR" sz="2800">
                <a:solidFill>
                  <a:srgbClr val="CC0000"/>
                </a:solidFill>
              </a:rPr>
              <a:t>LA CELLULE</a:t>
            </a:r>
          </a:p>
          <a:p>
            <a:pPr algn="ctr" eaLnBrk="1" fontAlgn="auto" hangingPunct="1">
              <a:lnSpc>
                <a:spcPct val="90000"/>
              </a:lnSpc>
              <a:spcAft>
                <a:spcPts val="0"/>
              </a:spcAft>
              <a:buFont typeface="Wingdings" pitchFamily="2" charset="2"/>
              <a:buNone/>
              <a:defRPr/>
            </a:pPr>
            <a:r>
              <a:rPr lang="fr-CA" altLang="fr-FR" sz="2800"/>
              <a:t>                                                    </a:t>
            </a:r>
            <a:r>
              <a:rPr lang="fr-CA" altLang="fr-FR" sz="2000"/>
              <a:t>ACIDE GRAS</a:t>
            </a:r>
            <a:endParaRPr lang="fr-CA" altLang="fr-FR" sz="2800"/>
          </a:p>
          <a:p>
            <a:pPr algn="ctr" eaLnBrk="1" fontAlgn="auto" hangingPunct="1">
              <a:lnSpc>
                <a:spcPct val="90000"/>
              </a:lnSpc>
              <a:spcAft>
                <a:spcPts val="0"/>
              </a:spcAft>
              <a:buFont typeface="Wingdings" pitchFamily="2" charset="2"/>
              <a:buNone/>
              <a:defRPr/>
            </a:pPr>
            <a:r>
              <a:rPr lang="fr-CA" altLang="fr-FR" sz="2800"/>
              <a:t>                                                   </a:t>
            </a:r>
          </a:p>
          <a:p>
            <a:pPr algn="ctr" eaLnBrk="1" fontAlgn="auto" hangingPunct="1">
              <a:lnSpc>
                <a:spcPct val="90000"/>
              </a:lnSpc>
              <a:spcAft>
                <a:spcPts val="0"/>
              </a:spcAft>
              <a:buFont typeface="Wingdings" pitchFamily="2" charset="2"/>
              <a:buNone/>
              <a:defRPr/>
            </a:pPr>
            <a:endParaRPr lang="fr-CA" altLang="fr-FR" sz="2800"/>
          </a:p>
          <a:p>
            <a:pPr eaLnBrk="1" fontAlgn="auto" hangingPunct="1">
              <a:lnSpc>
                <a:spcPct val="90000"/>
              </a:lnSpc>
              <a:spcAft>
                <a:spcPts val="0"/>
              </a:spcAft>
              <a:buFont typeface="Wingdings" pitchFamily="2" charset="2"/>
              <a:buNone/>
              <a:defRPr/>
            </a:pPr>
            <a:r>
              <a:rPr lang="fr-CA" altLang="fr-FR" sz="2000"/>
              <a:t>GLUCOSE</a:t>
            </a:r>
          </a:p>
          <a:p>
            <a:pPr algn="ctr" eaLnBrk="1" fontAlgn="auto" hangingPunct="1">
              <a:lnSpc>
                <a:spcPct val="90000"/>
              </a:lnSpc>
              <a:spcAft>
                <a:spcPts val="0"/>
              </a:spcAft>
              <a:buFont typeface="Wingdings" pitchFamily="2" charset="2"/>
              <a:buNone/>
              <a:defRPr/>
            </a:pPr>
            <a:r>
              <a:rPr lang="fr-CA" altLang="fr-FR" sz="2000"/>
              <a:t>                                                                            RADICAUX</a:t>
            </a:r>
          </a:p>
          <a:p>
            <a:pPr algn="ctr" eaLnBrk="1" fontAlgn="auto" hangingPunct="1">
              <a:lnSpc>
                <a:spcPct val="90000"/>
              </a:lnSpc>
              <a:spcAft>
                <a:spcPts val="0"/>
              </a:spcAft>
              <a:buFont typeface="Wingdings" pitchFamily="2" charset="2"/>
              <a:buNone/>
              <a:defRPr/>
            </a:pPr>
            <a:r>
              <a:rPr lang="fr-CA" altLang="fr-FR" sz="2000"/>
              <a:t>                                                                          LIBRES =</a:t>
            </a:r>
          </a:p>
          <a:p>
            <a:pPr eaLnBrk="1" fontAlgn="auto" hangingPunct="1">
              <a:lnSpc>
                <a:spcPct val="90000"/>
              </a:lnSpc>
              <a:spcAft>
                <a:spcPts val="0"/>
              </a:spcAft>
              <a:buFont typeface="Wingdings" pitchFamily="2" charset="2"/>
              <a:buNone/>
              <a:defRPr/>
            </a:pPr>
            <a:r>
              <a:rPr lang="fr-CA" altLang="fr-FR" sz="2400"/>
              <a:t>         </a:t>
            </a:r>
            <a:r>
              <a:rPr lang="fr-CA" altLang="fr-FR" sz="2400">
                <a:solidFill>
                  <a:schemeClr val="folHlink"/>
                </a:solidFill>
              </a:rPr>
              <a:t>O</a:t>
            </a:r>
            <a:r>
              <a:rPr lang="fr-CA" altLang="fr-FR" sz="1800">
                <a:solidFill>
                  <a:schemeClr val="folHlink"/>
                </a:solidFill>
              </a:rPr>
              <a:t>2</a:t>
            </a:r>
            <a:r>
              <a:rPr lang="fr-CA" altLang="fr-FR" sz="2400">
                <a:solidFill>
                  <a:schemeClr val="folHlink"/>
                </a:solidFill>
              </a:rPr>
              <a:t> </a:t>
            </a:r>
            <a:r>
              <a:rPr lang="fr-CA" altLang="fr-FR" sz="2400"/>
              <a:t>                      </a:t>
            </a:r>
            <a:r>
              <a:rPr lang="fr-CA" altLang="fr-FR" sz="2000"/>
              <a:t>PRODUCTION                INFLAMMATION</a:t>
            </a:r>
            <a:endParaRPr lang="fr-CA" altLang="fr-FR" sz="2400"/>
          </a:p>
          <a:p>
            <a:pPr algn="ctr" eaLnBrk="1" fontAlgn="auto" hangingPunct="1">
              <a:lnSpc>
                <a:spcPct val="90000"/>
              </a:lnSpc>
              <a:spcAft>
                <a:spcPts val="0"/>
              </a:spcAft>
              <a:buFont typeface="Wingdings" pitchFamily="2" charset="2"/>
              <a:buNone/>
              <a:defRPr/>
            </a:pPr>
            <a:r>
              <a:rPr lang="fr-CA" altLang="fr-FR" sz="2000"/>
              <a:t> D</a:t>
            </a:r>
            <a:r>
              <a:rPr lang="fr-CA" altLang="fr-FR" sz="2400"/>
              <a:t>’ÉNERGIE                            </a:t>
            </a:r>
          </a:p>
          <a:p>
            <a:pPr algn="ctr" eaLnBrk="1" fontAlgn="auto" hangingPunct="1">
              <a:lnSpc>
                <a:spcPct val="90000"/>
              </a:lnSpc>
              <a:spcAft>
                <a:spcPts val="0"/>
              </a:spcAft>
              <a:buFont typeface="Wingdings" pitchFamily="2" charset="2"/>
              <a:buNone/>
              <a:defRPr/>
            </a:pPr>
            <a:r>
              <a:rPr lang="fr-CA" altLang="fr-FR" sz="2400"/>
              <a:t>                                                                MITOCHONDRIE</a:t>
            </a:r>
          </a:p>
        </p:txBody>
      </p:sp>
      <p:sp>
        <p:nvSpPr>
          <p:cNvPr id="19460" name="Oval 4"/>
          <p:cNvSpPr>
            <a:spLocks noChangeArrowheads="1"/>
          </p:cNvSpPr>
          <p:nvPr/>
        </p:nvSpPr>
        <p:spPr bwMode="auto">
          <a:xfrm>
            <a:off x="3352800" y="4343400"/>
            <a:ext cx="3048000" cy="1676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FR" altLang="fr-FR"/>
          </a:p>
        </p:txBody>
      </p:sp>
      <p:sp>
        <p:nvSpPr>
          <p:cNvPr id="19461" name="Oval 5"/>
          <p:cNvSpPr>
            <a:spLocks noChangeArrowheads="1"/>
          </p:cNvSpPr>
          <p:nvPr/>
        </p:nvSpPr>
        <p:spPr bwMode="auto">
          <a:xfrm>
            <a:off x="990600" y="2819400"/>
            <a:ext cx="6553200" cy="3733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FR" altLang="fr-FR"/>
          </a:p>
        </p:txBody>
      </p:sp>
      <p:sp>
        <p:nvSpPr>
          <p:cNvPr id="19462" name="Line 6"/>
          <p:cNvSpPr>
            <a:spLocks noChangeShapeType="1"/>
          </p:cNvSpPr>
          <p:nvPr/>
        </p:nvSpPr>
        <p:spPr bwMode="auto">
          <a:xfrm>
            <a:off x="4419600" y="23622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CA"/>
          </a:p>
        </p:txBody>
      </p:sp>
      <p:cxnSp>
        <p:nvCxnSpPr>
          <p:cNvPr id="19463" name="AutoShape 7"/>
          <p:cNvCxnSpPr>
            <a:cxnSpLocks noChangeShapeType="1"/>
          </p:cNvCxnSpPr>
          <p:nvPr/>
        </p:nvCxnSpPr>
        <p:spPr bwMode="auto">
          <a:xfrm rot="10800000">
            <a:off x="762000" y="4038600"/>
            <a:ext cx="3429000" cy="419100"/>
          </a:xfrm>
          <a:prstGeom prst="curvedConnector3">
            <a:avLst>
              <a:gd name="adj1" fmla="val 106667"/>
            </a:avLst>
          </a:prstGeom>
          <a:noFill/>
          <a:ln w="9525">
            <a:solidFill>
              <a:schemeClr val="accent1"/>
            </a:solidFill>
            <a:round/>
            <a:headEnd/>
            <a:tailEnd/>
          </a:ln>
          <a:extLst>
            <a:ext uri="{909E8E84-426E-40DD-AFC4-6F175D3DCCD1}">
              <a14:hiddenFill xmlns:a14="http://schemas.microsoft.com/office/drawing/2010/main">
                <a:noFill/>
              </a14:hiddenFill>
            </a:ext>
          </a:extLst>
        </p:spPr>
      </p:cxnSp>
      <p:cxnSp>
        <p:nvCxnSpPr>
          <p:cNvPr id="19464" name="AutoShape 9"/>
          <p:cNvCxnSpPr>
            <a:cxnSpLocks noChangeShapeType="1"/>
          </p:cNvCxnSpPr>
          <p:nvPr/>
        </p:nvCxnSpPr>
        <p:spPr bwMode="auto">
          <a:xfrm rot="-5400000" flipH="1" flipV="1">
            <a:off x="5543550" y="2076450"/>
            <a:ext cx="1181100" cy="3429000"/>
          </a:xfrm>
          <a:prstGeom prst="bentConnector4">
            <a:avLst>
              <a:gd name="adj1" fmla="val 66667"/>
              <a:gd name="adj2" fmla="val 106667"/>
            </a:avLst>
          </a:prstGeom>
          <a:noFill/>
          <a:ln w="9525">
            <a:solidFill>
              <a:schemeClr val="accent1"/>
            </a:solidFill>
            <a:miter lim="800000"/>
            <a:headEnd/>
            <a:tailEnd type="triangle" w="med" len="med"/>
          </a:ln>
          <a:extLst>
            <a:ext uri="{909E8E84-426E-40DD-AFC4-6F175D3DCCD1}">
              <a14:hiddenFill xmlns:a14="http://schemas.microsoft.com/office/drawing/2010/main">
                <a:noFill/>
              </a14:hiddenFill>
            </a:ext>
          </a:extLst>
        </p:spPr>
      </p:cxnSp>
      <p:sp>
        <p:nvSpPr>
          <p:cNvPr id="19465" name="Line 11"/>
          <p:cNvSpPr>
            <a:spLocks noChangeShapeType="1"/>
          </p:cNvSpPr>
          <p:nvPr/>
        </p:nvSpPr>
        <p:spPr bwMode="auto">
          <a:xfrm>
            <a:off x="4038600" y="4419600"/>
            <a:ext cx="152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CA"/>
          </a:p>
        </p:txBody>
      </p:sp>
      <p:sp>
        <p:nvSpPr>
          <p:cNvPr id="19466" name="Freeform 12"/>
          <p:cNvSpPr>
            <a:spLocks/>
          </p:cNvSpPr>
          <p:nvPr/>
        </p:nvSpPr>
        <p:spPr bwMode="auto">
          <a:xfrm rot="1290530">
            <a:off x="6223000" y="4741863"/>
            <a:ext cx="341313" cy="346075"/>
          </a:xfrm>
          <a:custGeom>
            <a:avLst/>
            <a:gdLst>
              <a:gd name="T0" fmla="*/ 0 w 240"/>
              <a:gd name="T1" fmla="*/ 0 h 436"/>
              <a:gd name="T2" fmla="*/ 2147483647 w 240"/>
              <a:gd name="T3" fmla="*/ 2147483647 h 436"/>
              <a:gd name="T4" fmla="*/ 2147483647 w 240"/>
              <a:gd name="T5" fmla="*/ 2147483647 h 436"/>
              <a:gd name="T6" fmla="*/ 2147483647 w 240"/>
              <a:gd name="T7" fmla="*/ 2147483647 h 436"/>
              <a:gd name="T8" fmla="*/ 2147483647 w 240"/>
              <a:gd name="T9" fmla="*/ 2147483647 h 436"/>
              <a:gd name="T10" fmla="*/ 2147483647 w 240"/>
              <a:gd name="T11" fmla="*/ 2147483647 h 436"/>
              <a:gd name="T12" fmla="*/ 2147483647 w 240"/>
              <a:gd name="T13" fmla="*/ 2147483647 h 436"/>
              <a:gd name="T14" fmla="*/ 2147483647 w 240"/>
              <a:gd name="T15" fmla="*/ 2147483647 h 436"/>
              <a:gd name="T16" fmla="*/ 2147483647 w 240"/>
              <a:gd name="T17" fmla="*/ 2147483647 h 436"/>
              <a:gd name="T18" fmla="*/ 2147483647 w 240"/>
              <a:gd name="T19" fmla="*/ 2147483647 h 436"/>
              <a:gd name="T20" fmla="*/ 2147483647 w 240"/>
              <a:gd name="T21" fmla="*/ 2147483647 h 4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0"/>
              <a:gd name="T34" fmla="*/ 0 h 436"/>
              <a:gd name="T35" fmla="*/ 240 w 240"/>
              <a:gd name="T36" fmla="*/ 436 h 4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0" h="436">
                <a:moveTo>
                  <a:pt x="0" y="0"/>
                </a:moveTo>
                <a:lnTo>
                  <a:pt x="96" y="384"/>
                </a:lnTo>
                <a:lnTo>
                  <a:pt x="240" y="48"/>
                </a:lnTo>
                <a:lnTo>
                  <a:pt x="48" y="48"/>
                </a:lnTo>
                <a:lnTo>
                  <a:pt x="192" y="192"/>
                </a:lnTo>
                <a:lnTo>
                  <a:pt x="96" y="240"/>
                </a:lnTo>
                <a:cubicBezTo>
                  <a:pt x="206" y="277"/>
                  <a:pt x="182" y="239"/>
                  <a:pt x="182" y="346"/>
                </a:cubicBezTo>
                <a:cubicBezTo>
                  <a:pt x="194" y="393"/>
                  <a:pt x="204" y="406"/>
                  <a:pt x="154" y="422"/>
                </a:cubicBezTo>
                <a:cubicBezTo>
                  <a:pt x="83" y="413"/>
                  <a:pt x="86" y="436"/>
                  <a:pt x="86" y="403"/>
                </a:cubicBezTo>
                <a:lnTo>
                  <a:pt x="192" y="96"/>
                </a:lnTo>
                <a:lnTo>
                  <a:pt x="144" y="144"/>
                </a:ln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A"/>
          </a:p>
        </p:txBody>
      </p:sp>
      <p:sp>
        <p:nvSpPr>
          <p:cNvPr id="19467" name="Line 13"/>
          <p:cNvSpPr>
            <a:spLocks noChangeShapeType="1"/>
          </p:cNvSpPr>
          <p:nvPr/>
        </p:nvSpPr>
        <p:spPr bwMode="auto">
          <a:xfrm flipV="1">
            <a:off x="6400800" y="4191000"/>
            <a:ext cx="0" cy="609600"/>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fr-CA"/>
          </a:p>
        </p:txBody>
      </p:sp>
      <p:sp>
        <p:nvSpPr>
          <p:cNvPr id="19468" name="Line 14"/>
          <p:cNvSpPr>
            <a:spLocks noChangeShapeType="1"/>
          </p:cNvSpPr>
          <p:nvPr/>
        </p:nvSpPr>
        <p:spPr bwMode="auto">
          <a:xfrm>
            <a:off x="6400800" y="4495800"/>
            <a:ext cx="381000" cy="0"/>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fr-CA"/>
          </a:p>
        </p:txBody>
      </p:sp>
      <p:sp>
        <p:nvSpPr>
          <p:cNvPr id="19469" name="Line 15"/>
          <p:cNvSpPr>
            <a:spLocks noChangeShapeType="1"/>
          </p:cNvSpPr>
          <p:nvPr/>
        </p:nvSpPr>
        <p:spPr bwMode="auto">
          <a:xfrm>
            <a:off x="5715000" y="5257800"/>
            <a:ext cx="1447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CA"/>
          </a:p>
        </p:txBody>
      </p:sp>
      <p:sp>
        <p:nvSpPr>
          <p:cNvPr id="19470" name="Freeform 17"/>
          <p:cNvSpPr>
            <a:spLocks/>
          </p:cNvSpPr>
          <p:nvPr/>
        </p:nvSpPr>
        <p:spPr bwMode="auto">
          <a:xfrm>
            <a:off x="5872163" y="3956050"/>
            <a:ext cx="741362" cy="311150"/>
          </a:xfrm>
          <a:custGeom>
            <a:avLst/>
            <a:gdLst>
              <a:gd name="T0" fmla="*/ 2147483647 w 467"/>
              <a:gd name="T1" fmla="*/ 2147483647 h 275"/>
              <a:gd name="T2" fmla="*/ 2147483647 w 467"/>
              <a:gd name="T3" fmla="*/ 2147483647 h 275"/>
              <a:gd name="T4" fmla="*/ 2147483647 w 467"/>
              <a:gd name="T5" fmla="*/ 2147483647 h 275"/>
              <a:gd name="T6" fmla="*/ 2147483647 w 467"/>
              <a:gd name="T7" fmla="*/ 2147483647 h 275"/>
              <a:gd name="T8" fmla="*/ 2147483647 w 467"/>
              <a:gd name="T9" fmla="*/ 2147483647 h 275"/>
              <a:gd name="T10" fmla="*/ 2147483647 w 467"/>
              <a:gd name="T11" fmla="*/ 2147483647 h 275"/>
              <a:gd name="T12" fmla="*/ 2147483647 w 467"/>
              <a:gd name="T13" fmla="*/ 2147483647 h 275"/>
              <a:gd name="T14" fmla="*/ 2147483647 w 467"/>
              <a:gd name="T15" fmla="*/ 2147483647 h 275"/>
              <a:gd name="T16" fmla="*/ 2147483647 w 467"/>
              <a:gd name="T17" fmla="*/ 2147483647 h 275"/>
              <a:gd name="T18" fmla="*/ 2147483647 w 467"/>
              <a:gd name="T19" fmla="*/ 2147483647 h 275"/>
              <a:gd name="T20" fmla="*/ 2147483647 w 467"/>
              <a:gd name="T21" fmla="*/ 2147483647 h 275"/>
              <a:gd name="T22" fmla="*/ 2147483647 w 467"/>
              <a:gd name="T23" fmla="*/ 2147483647 h 275"/>
              <a:gd name="T24" fmla="*/ 2147483647 w 467"/>
              <a:gd name="T25" fmla="*/ 2147483647 h 275"/>
              <a:gd name="T26" fmla="*/ 2147483647 w 467"/>
              <a:gd name="T27" fmla="*/ 2147483647 h 275"/>
              <a:gd name="T28" fmla="*/ 2147483647 w 467"/>
              <a:gd name="T29" fmla="*/ 2147483647 h 275"/>
              <a:gd name="T30" fmla="*/ 2147483647 w 467"/>
              <a:gd name="T31" fmla="*/ 2147483647 h 275"/>
              <a:gd name="T32" fmla="*/ 2147483647 w 467"/>
              <a:gd name="T33" fmla="*/ 2147483647 h 275"/>
              <a:gd name="T34" fmla="*/ 2147483647 w 467"/>
              <a:gd name="T35" fmla="*/ 2147483647 h 275"/>
              <a:gd name="T36" fmla="*/ 2147483647 w 467"/>
              <a:gd name="T37" fmla="*/ 2147483647 h 275"/>
              <a:gd name="T38" fmla="*/ 2147483647 w 467"/>
              <a:gd name="T39" fmla="*/ 2147483647 h 275"/>
              <a:gd name="T40" fmla="*/ 2147483647 w 467"/>
              <a:gd name="T41" fmla="*/ 2147483647 h 275"/>
              <a:gd name="T42" fmla="*/ 2147483647 w 467"/>
              <a:gd name="T43" fmla="*/ 2147483647 h 275"/>
              <a:gd name="T44" fmla="*/ 2147483647 w 467"/>
              <a:gd name="T45" fmla="*/ 2147483647 h 275"/>
              <a:gd name="T46" fmla="*/ 2147483647 w 467"/>
              <a:gd name="T47" fmla="*/ 2147483647 h 275"/>
              <a:gd name="T48" fmla="*/ 2147483647 w 467"/>
              <a:gd name="T49" fmla="*/ 2147483647 h 275"/>
              <a:gd name="T50" fmla="*/ 2147483647 w 467"/>
              <a:gd name="T51" fmla="*/ 2147483647 h 275"/>
              <a:gd name="T52" fmla="*/ 2147483647 w 467"/>
              <a:gd name="T53" fmla="*/ 2147483647 h 275"/>
              <a:gd name="T54" fmla="*/ 2147483647 w 467"/>
              <a:gd name="T55" fmla="*/ 2147483647 h 275"/>
              <a:gd name="T56" fmla="*/ 2147483647 w 467"/>
              <a:gd name="T57" fmla="*/ 2147483647 h 275"/>
              <a:gd name="T58" fmla="*/ 2147483647 w 467"/>
              <a:gd name="T59" fmla="*/ 2147483647 h 275"/>
              <a:gd name="T60" fmla="*/ 2147483647 w 467"/>
              <a:gd name="T61" fmla="*/ 2147483647 h 275"/>
              <a:gd name="T62" fmla="*/ 2147483647 w 467"/>
              <a:gd name="T63" fmla="*/ 2147483647 h 275"/>
              <a:gd name="T64" fmla="*/ 2147483647 w 467"/>
              <a:gd name="T65" fmla="*/ 2147483647 h 275"/>
              <a:gd name="T66" fmla="*/ 2147483647 w 467"/>
              <a:gd name="T67" fmla="*/ 2147483647 h 275"/>
              <a:gd name="T68" fmla="*/ 2147483647 w 467"/>
              <a:gd name="T69" fmla="*/ 2147483647 h 275"/>
              <a:gd name="T70" fmla="*/ 2147483647 w 467"/>
              <a:gd name="T71" fmla="*/ 2147483647 h 275"/>
              <a:gd name="T72" fmla="*/ 2147483647 w 467"/>
              <a:gd name="T73" fmla="*/ 2147483647 h 2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67"/>
              <a:gd name="T112" fmla="*/ 0 h 275"/>
              <a:gd name="T113" fmla="*/ 467 w 467"/>
              <a:gd name="T114" fmla="*/ 275 h 27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67" h="275">
                <a:moveTo>
                  <a:pt x="295" y="62"/>
                </a:moveTo>
                <a:cubicBezTo>
                  <a:pt x="292" y="71"/>
                  <a:pt x="294" y="86"/>
                  <a:pt x="285" y="90"/>
                </a:cubicBezTo>
                <a:cubicBezTo>
                  <a:pt x="276" y="94"/>
                  <a:pt x="264" y="87"/>
                  <a:pt x="256" y="81"/>
                </a:cubicBezTo>
                <a:cubicBezTo>
                  <a:pt x="143" y="0"/>
                  <a:pt x="286" y="75"/>
                  <a:pt x="179" y="23"/>
                </a:cubicBezTo>
                <a:cubicBezTo>
                  <a:pt x="106" y="38"/>
                  <a:pt x="140" y="35"/>
                  <a:pt x="103" y="90"/>
                </a:cubicBezTo>
                <a:cubicBezTo>
                  <a:pt x="100" y="106"/>
                  <a:pt x="105" y="126"/>
                  <a:pt x="93" y="138"/>
                </a:cubicBezTo>
                <a:cubicBezTo>
                  <a:pt x="86" y="145"/>
                  <a:pt x="88" y="118"/>
                  <a:pt x="83" y="110"/>
                </a:cubicBezTo>
                <a:cubicBezTo>
                  <a:pt x="78" y="102"/>
                  <a:pt x="70" y="97"/>
                  <a:pt x="64" y="90"/>
                </a:cubicBezTo>
                <a:cubicBezTo>
                  <a:pt x="43" y="63"/>
                  <a:pt x="36" y="36"/>
                  <a:pt x="26" y="4"/>
                </a:cubicBezTo>
                <a:cubicBezTo>
                  <a:pt x="20" y="14"/>
                  <a:pt x="8" y="21"/>
                  <a:pt x="7" y="33"/>
                </a:cubicBezTo>
                <a:cubicBezTo>
                  <a:pt x="4" y="78"/>
                  <a:pt x="0" y="125"/>
                  <a:pt x="16" y="167"/>
                </a:cubicBezTo>
                <a:cubicBezTo>
                  <a:pt x="22" y="182"/>
                  <a:pt x="48" y="173"/>
                  <a:pt x="64" y="177"/>
                </a:cubicBezTo>
                <a:cubicBezTo>
                  <a:pt x="87" y="183"/>
                  <a:pt x="109" y="190"/>
                  <a:pt x="131" y="196"/>
                </a:cubicBezTo>
                <a:cubicBezTo>
                  <a:pt x="176" y="193"/>
                  <a:pt x="232" y="215"/>
                  <a:pt x="266" y="186"/>
                </a:cubicBezTo>
                <a:cubicBezTo>
                  <a:pt x="291" y="165"/>
                  <a:pt x="261" y="122"/>
                  <a:pt x="256" y="90"/>
                </a:cubicBezTo>
                <a:cubicBezTo>
                  <a:pt x="255" y="80"/>
                  <a:pt x="254" y="69"/>
                  <a:pt x="247" y="62"/>
                </a:cubicBezTo>
                <a:cubicBezTo>
                  <a:pt x="240" y="55"/>
                  <a:pt x="227" y="57"/>
                  <a:pt x="218" y="52"/>
                </a:cubicBezTo>
                <a:cubicBezTo>
                  <a:pt x="208" y="47"/>
                  <a:pt x="179" y="38"/>
                  <a:pt x="189" y="33"/>
                </a:cubicBezTo>
                <a:cubicBezTo>
                  <a:pt x="203" y="25"/>
                  <a:pt x="221" y="39"/>
                  <a:pt x="237" y="42"/>
                </a:cubicBezTo>
                <a:cubicBezTo>
                  <a:pt x="262" y="68"/>
                  <a:pt x="254" y="65"/>
                  <a:pt x="295" y="81"/>
                </a:cubicBezTo>
                <a:cubicBezTo>
                  <a:pt x="314" y="88"/>
                  <a:pt x="352" y="100"/>
                  <a:pt x="352" y="100"/>
                </a:cubicBezTo>
                <a:cubicBezTo>
                  <a:pt x="368" y="97"/>
                  <a:pt x="391" y="104"/>
                  <a:pt x="400" y="90"/>
                </a:cubicBezTo>
                <a:cubicBezTo>
                  <a:pt x="406" y="80"/>
                  <a:pt x="382" y="72"/>
                  <a:pt x="371" y="71"/>
                </a:cubicBezTo>
                <a:cubicBezTo>
                  <a:pt x="355" y="69"/>
                  <a:pt x="339" y="80"/>
                  <a:pt x="323" y="81"/>
                </a:cubicBezTo>
                <a:cubicBezTo>
                  <a:pt x="237" y="86"/>
                  <a:pt x="150" y="87"/>
                  <a:pt x="64" y="90"/>
                </a:cubicBezTo>
                <a:cubicBezTo>
                  <a:pt x="33" y="123"/>
                  <a:pt x="20" y="153"/>
                  <a:pt x="7" y="196"/>
                </a:cubicBezTo>
                <a:cubicBezTo>
                  <a:pt x="89" y="252"/>
                  <a:pt x="111" y="275"/>
                  <a:pt x="275" y="206"/>
                </a:cubicBezTo>
                <a:cubicBezTo>
                  <a:pt x="305" y="194"/>
                  <a:pt x="282" y="142"/>
                  <a:pt x="285" y="110"/>
                </a:cubicBezTo>
                <a:cubicBezTo>
                  <a:pt x="282" y="97"/>
                  <a:pt x="288" y="71"/>
                  <a:pt x="275" y="71"/>
                </a:cubicBezTo>
                <a:cubicBezTo>
                  <a:pt x="252" y="71"/>
                  <a:pt x="218" y="110"/>
                  <a:pt x="218" y="110"/>
                </a:cubicBezTo>
                <a:cubicBezTo>
                  <a:pt x="215" y="119"/>
                  <a:pt x="217" y="133"/>
                  <a:pt x="208" y="138"/>
                </a:cubicBezTo>
                <a:cubicBezTo>
                  <a:pt x="170" y="160"/>
                  <a:pt x="118" y="136"/>
                  <a:pt x="179" y="158"/>
                </a:cubicBezTo>
                <a:cubicBezTo>
                  <a:pt x="198" y="151"/>
                  <a:pt x="218" y="144"/>
                  <a:pt x="237" y="138"/>
                </a:cubicBezTo>
                <a:cubicBezTo>
                  <a:pt x="247" y="135"/>
                  <a:pt x="266" y="129"/>
                  <a:pt x="266" y="129"/>
                </a:cubicBezTo>
                <a:cubicBezTo>
                  <a:pt x="313" y="140"/>
                  <a:pt x="352" y="151"/>
                  <a:pt x="400" y="158"/>
                </a:cubicBezTo>
                <a:cubicBezTo>
                  <a:pt x="438" y="145"/>
                  <a:pt x="455" y="139"/>
                  <a:pt x="467" y="100"/>
                </a:cubicBezTo>
                <a:cubicBezTo>
                  <a:pt x="443" y="63"/>
                  <a:pt x="460" y="71"/>
                  <a:pt x="419" y="71"/>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CA"/>
          </a:p>
        </p:txBody>
      </p:sp>
    </p:spTree>
    <p:extLst>
      <p:ext uri="{BB962C8B-B14F-4D97-AF65-F5344CB8AC3E}">
        <p14:creationId xmlns:p14="http://schemas.microsoft.com/office/powerpoint/2010/main" val="8190134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755576" y="620688"/>
            <a:ext cx="7593087" cy="1431925"/>
          </a:xfrm>
          <a:solidFill>
            <a:schemeClr val="accent3">
              <a:lumMod val="60000"/>
              <a:lumOff val="40000"/>
            </a:schemeClr>
          </a:solidFill>
        </p:spPr>
        <p:txBody>
          <a:bodyPr/>
          <a:lstStyle/>
          <a:p>
            <a:pPr algn="ctr" eaLnBrk="1" fontAlgn="auto" hangingPunct="1">
              <a:spcAft>
                <a:spcPts val="0"/>
              </a:spcAft>
              <a:defRPr/>
            </a:pPr>
            <a:r>
              <a:rPr lang="fr-CA" altLang="fr-FR" sz="3200" dirty="0">
                <a:latin typeface="Bookman Old Style" pitchFamily="18" charset="0"/>
              </a:rPr>
              <a:t>Le vieillissement est un processus INFLAMMATOIRE.</a:t>
            </a:r>
          </a:p>
        </p:txBody>
      </p:sp>
      <p:sp>
        <p:nvSpPr>
          <p:cNvPr id="20483" name="Rectangle 3"/>
          <p:cNvSpPr>
            <a:spLocks noGrp="1" noRot="1" noChangeArrowheads="1"/>
          </p:cNvSpPr>
          <p:nvPr>
            <p:ph idx="1"/>
          </p:nvPr>
        </p:nvSpPr>
        <p:spPr>
          <a:xfrm>
            <a:off x="2699792" y="2708920"/>
            <a:ext cx="4443462" cy="2304256"/>
          </a:xfrm>
        </p:spPr>
        <p:txBody>
          <a:bodyPr>
            <a:noAutofit/>
          </a:bodyPr>
          <a:lstStyle/>
          <a:p>
            <a:pPr eaLnBrk="1" hangingPunct="1">
              <a:lnSpc>
                <a:spcPct val="90000"/>
              </a:lnSpc>
              <a:buFont typeface="Wingdings" panose="05000000000000000000" pitchFamily="2" charset="2"/>
              <a:buChar char="ü"/>
            </a:pPr>
            <a:r>
              <a:rPr lang="fr-CA" altLang="fr-FR" sz="2800" dirty="0"/>
              <a:t> VAISSEAUX</a:t>
            </a:r>
          </a:p>
          <a:p>
            <a:pPr eaLnBrk="1" hangingPunct="1">
              <a:lnSpc>
                <a:spcPct val="90000"/>
              </a:lnSpc>
              <a:buFont typeface="Wingdings" panose="05000000000000000000" pitchFamily="2" charset="2"/>
              <a:buChar char="ü"/>
            </a:pPr>
            <a:endParaRPr lang="fr-CA" altLang="fr-FR" sz="2800" dirty="0"/>
          </a:p>
          <a:p>
            <a:pPr eaLnBrk="1" hangingPunct="1">
              <a:lnSpc>
                <a:spcPct val="90000"/>
              </a:lnSpc>
              <a:buFont typeface="Wingdings" panose="05000000000000000000" pitchFamily="2" charset="2"/>
              <a:buChar char="ü"/>
            </a:pPr>
            <a:r>
              <a:rPr lang="fr-CA" altLang="fr-FR" sz="2800" dirty="0"/>
              <a:t>ARTICULATIONS</a:t>
            </a:r>
          </a:p>
          <a:p>
            <a:pPr eaLnBrk="1" hangingPunct="1">
              <a:lnSpc>
                <a:spcPct val="90000"/>
              </a:lnSpc>
              <a:buFont typeface="Wingdings" panose="05000000000000000000" pitchFamily="2" charset="2"/>
              <a:buChar char="ü"/>
            </a:pPr>
            <a:endParaRPr lang="fr-CA" altLang="fr-FR" sz="2800" dirty="0"/>
          </a:p>
          <a:p>
            <a:pPr eaLnBrk="1" hangingPunct="1">
              <a:lnSpc>
                <a:spcPct val="90000"/>
              </a:lnSpc>
              <a:buFont typeface="Wingdings" panose="05000000000000000000" pitchFamily="2" charset="2"/>
              <a:buChar char="ü"/>
            </a:pPr>
            <a:r>
              <a:rPr lang="fr-CA" altLang="fr-FR" sz="2800" dirty="0"/>
              <a:t> CERVEAU</a:t>
            </a:r>
          </a:p>
        </p:txBody>
      </p:sp>
    </p:spTree>
    <p:extLst>
      <p:ext uri="{BB962C8B-B14F-4D97-AF65-F5344CB8AC3E}">
        <p14:creationId xmlns:p14="http://schemas.microsoft.com/office/powerpoint/2010/main" val="32547633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600" y="620688"/>
            <a:ext cx="6341328" cy="1047016"/>
          </a:xfrm>
          <a:solidFill>
            <a:schemeClr val="accent3">
              <a:lumMod val="40000"/>
              <a:lumOff val="60000"/>
            </a:schemeClr>
          </a:solidFill>
        </p:spPr>
        <p:txBody>
          <a:bodyPr/>
          <a:lstStyle/>
          <a:p>
            <a:pPr algn="ctr"/>
            <a:r>
              <a:rPr lang="fr-CA" sz="2400" dirty="0"/>
              <a:t>Tests sanguins indicateurs d’inflammation:</a:t>
            </a:r>
          </a:p>
        </p:txBody>
      </p:sp>
      <p:sp>
        <p:nvSpPr>
          <p:cNvPr id="3" name="Espace réservé du contenu 2"/>
          <p:cNvSpPr>
            <a:spLocks noGrp="1"/>
          </p:cNvSpPr>
          <p:nvPr>
            <p:ph idx="1"/>
          </p:nvPr>
        </p:nvSpPr>
        <p:spPr>
          <a:xfrm>
            <a:off x="1691680" y="2348880"/>
            <a:ext cx="5405224" cy="2616404"/>
          </a:xfrm>
        </p:spPr>
        <p:txBody>
          <a:bodyPr>
            <a:normAutofit/>
          </a:bodyPr>
          <a:lstStyle/>
          <a:p>
            <a:pPr>
              <a:buAutoNum type="arabicPlain"/>
            </a:pPr>
            <a:r>
              <a:rPr lang="fr-CA" sz="2400" dirty="0"/>
              <a:t>Protéine C réactive</a:t>
            </a:r>
          </a:p>
          <a:p>
            <a:pPr>
              <a:buAutoNum type="arabicPlain"/>
            </a:pPr>
            <a:endParaRPr lang="fr-CA" sz="2400" dirty="0"/>
          </a:p>
          <a:p>
            <a:pPr>
              <a:buAutoNum type="arabicPlain"/>
            </a:pPr>
            <a:r>
              <a:rPr lang="fr-CA" sz="2400" dirty="0" err="1"/>
              <a:t>Apolipoprotéine</a:t>
            </a:r>
            <a:r>
              <a:rPr lang="fr-CA" sz="2400" dirty="0"/>
              <a:t> B</a:t>
            </a:r>
          </a:p>
        </p:txBody>
      </p:sp>
    </p:spTree>
    <p:extLst>
      <p:ext uri="{BB962C8B-B14F-4D97-AF65-F5344CB8AC3E}">
        <p14:creationId xmlns:p14="http://schemas.microsoft.com/office/powerpoint/2010/main" val="157575259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a:xfrm>
            <a:off x="991952" y="548680"/>
            <a:ext cx="7083896" cy="1167408"/>
          </a:xfrm>
          <a:solidFill>
            <a:schemeClr val="accent3">
              <a:lumMod val="60000"/>
              <a:lumOff val="40000"/>
            </a:schemeClr>
          </a:solidFill>
        </p:spPr>
        <p:txBody>
          <a:bodyPr/>
          <a:lstStyle/>
          <a:p>
            <a:pPr algn="ctr" eaLnBrk="1" fontAlgn="auto" hangingPunct="1">
              <a:spcAft>
                <a:spcPts val="0"/>
              </a:spcAft>
              <a:defRPr/>
            </a:pPr>
            <a:r>
              <a:rPr lang="fr-CA" altLang="fr-FR" dirty="0">
                <a:latin typeface="Bookman Old Style" pitchFamily="18" charset="0"/>
              </a:rPr>
              <a:t>STRATÉGIE  ANTIOXYDANTE</a:t>
            </a:r>
          </a:p>
        </p:txBody>
      </p:sp>
      <p:sp>
        <p:nvSpPr>
          <p:cNvPr id="21507" name="Rectangle 3"/>
          <p:cNvSpPr>
            <a:spLocks noGrp="1" noRot="1" noChangeArrowheads="1"/>
          </p:cNvSpPr>
          <p:nvPr>
            <p:ph idx="1"/>
          </p:nvPr>
        </p:nvSpPr>
        <p:spPr>
          <a:xfrm>
            <a:off x="228600" y="2829517"/>
            <a:ext cx="8915400" cy="2286000"/>
          </a:xfrm>
        </p:spPr>
        <p:txBody>
          <a:bodyPr/>
          <a:lstStyle/>
          <a:p>
            <a:pPr eaLnBrk="1" hangingPunct="1">
              <a:lnSpc>
                <a:spcPct val="90000"/>
              </a:lnSpc>
              <a:buFont typeface="Wingdings" pitchFamily="2" charset="2"/>
              <a:buNone/>
            </a:pPr>
            <a:r>
              <a:rPr lang="fr-CA" altLang="fr-FR" sz="2400" dirty="0"/>
              <a:t>      ALIMENTATION           SUPPLÉMENTS          DÉSINTOXICATION</a:t>
            </a:r>
          </a:p>
          <a:p>
            <a:pPr eaLnBrk="1" hangingPunct="1">
              <a:lnSpc>
                <a:spcPct val="90000"/>
              </a:lnSpc>
              <a:buFont typeface="Wingdings" pitchFamily="2" charset="2"/>
              <a:buNone/>
            </a:pPr>
            <a:endParaRPr lang="fr-CA" altLang="fr-FR" sz="2400" dirty="0"/>
          </a:p>
          <a:p>
            <a:pPr algn="ctr" eaLnBrk="1" hangingPunct="1">
              <a:lnSpc>
                <a:spcPct val="90000"/>
              </a:lnSpc>
              <a:buFont typeface="Wingdings" pitchFamily="2" charset="2"/>
              <a:buNone/>
            </a:pPr>
            <a:r>
              <a:rPr lang="fr-CA" altLang="fr-FR" sz="2800" i="1" dirty="0"/>
              <a:t>OU</a:t>
            </a:r>
          </a:p>
          <a:p>
            <a:pPr algn="ctr" eaLnBrk="1" hangingPunct="1">
              <a:lnSpc>
                <a:spcPct val="90000"/>
              </a:lnSpc>
              <a:buFont typeface="Wingdings" pitchFamily="2" charset="2"/>
              <a:buNone/>
            </a:pPr>
            <a:endParaRPr lang="fr-CA" altLang="fr-FR" sz="2400" dirty="0"/>
          </a:p>
          <a:p>
            <a:pPr eaLnBrk="1" hangingPunct="1">
              <a:lnSpc>
                <a:spcPct val="90000"/>
              </a:lnSpc>
              <a:buFont typeface="Wingdings" pitchFamily="2" charset="2"/>
              <a:buNone/>
            </a:pPr>
            <a:r>
              <a:rPr lang="fr-CA" altLang="fr-FR" sz="2400" dirty="0"/>
              <a:t>                 DIMINUER LES « </a:t>
            </a:r>
            <a:r>
              <a:rPr lang="fr-CA" altLang="fr-FR" sz="2800" dirty="0"/>
              <a:t>ACTIVITÉS TOXIQUES</a:t>
            </a:r>
            <a:r>
              <a:rPr lang="fr-CA" altLang="fr-FR" sz="2400" dirty="0"/>
              <a:t> »             </a:t>
            </a:r>
          </a:p>
        </p:txBody>
      </p:sp>
      <p:sp>
        <p:nvSpPr>
          <p:cNvPr id="21508" name="Line 4"/>
          <p:cNvSpPr>
            <a:spLocks noChangeShapeType="1"/>
          </p:cNvSpPr>
          <p:nvPr/>
        </p:nvSpPr>
        <p:spPr bwMode="auto">
          <a:xfrm flipH="1">
            <a:off x="2362200" y="1981200"/>
            <a:ext cx="1219200" cy="38100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fr-CA"/>
          </a:p>
        </p:txBody>
      </p:sp>
      <p:sp>
        <p:nvSpPr>
          <p:cNvPr id="21509" name="Line 5"/>
          <p:cNvSpPr>
            <a:spLocks noChangeShapeType="1"/>
          </p:cNvSpPr>
          <p:nvPr/>
        </p:nvSpPr>
        <p:spPr bwMode="auto">
          <a:xfrm>
            <a:off x="4267200" y="1981200"/>
            <a:ext cx="0" cy="53340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fr-CA"/>
          </a:p>
        </p:txBody>
      </p:sp>
      <p:sp>
        <p:nvSpPr>
          <p:cNvPr id="21510" name="Line 6"/>
          <p:cNvSpPr>
            <a:spLocks noChangeShapeType="1"/>
          </p:cNvSpPr>
          <p:nvPr/>
        </p:nvSpPr>
        <p:spPr bwMode="auto">
          <a:xfrm>
            <a:off x="5105400" y="1981200"/>
            <a:ext cx="1447800" cy="45720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fr-CA"/>
          </a:p>
        </p:txBody>
      </p:sp>
      <p:sp>
        <p:nvSpPr>
          <p:cNvPr id="21511" name="Rectangle 7"/>
          <p:cNvSpPr>
            <a:spLocks noChangeArrowheads="1"/>
          </p:cNvSpPr>
          <p:nvPr/>
        </p:nvSpPr>
        <p:spPr bwMode="auto">
          <a:xfrm>
            <a:off x="683568" y="2819400"/>
            <a:ext cx="2516832" cy="60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FR" altLang="fr-FR"/>
          </a:p>
        </p:txBody>
      </p:sp>
      <p:sp>
        <p:nvSpPr>
          <p:cNvPr id="21512" name="Rectangle 8"/>
          <p:cNvSpPr>
            <a:spLocks noChangeArrowheads="1"/>
          </p:cNvSpPr>
          <p:nvPr/>
        </p:nvSpPr>
        <p:spPr bwMode="auto">
          <a:xfrm>
            <a:off x="3276600" y="2819400"/>
            <a:ext cx="2514600" cy="60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FR" altLang="fr-FR"/>
          </a:p>
        </p:txBody>
      </p:sp>
      <p:sp>
        <p:nvSpPr>
          <p:cNvPr id="21513" name="Rectangle 9"/>
          <p:cNvSpPr>
            <a:spLocks noChangeArrowheads="1"/>
          </p:cNvSpPr>
          <p:nvPr/>
        </p:nvSpPr>
        <p:spPr bwMode="auto">
          <a:xfrm>
            <a:off x="5943600" y="2819400"/>
            <a:ext cx="2971800" cy="60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FR" altLang="fr-FR"/>
          </a:p>
        </p:txBody>
      </p:sp>
    </p:spTree>
    <p:extLst>
      <p:ext uri="{BB962C8B-B14F-4D97-AF65-F5344CB8AC3E}">
        <p14:creationId xmlns:p14="http://schemas.microsoft.com/office/powerpoint/2010/main" val="109403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rrowheads="1"/>
          </p:cNvSpPr>
          <p:nvPr>
            <p:ph type="title"/>
          </p:nvPr>
        </p:nvSpPr>
        <p:spPr>
          <a:xfrm>
            <a:off x="1187624" y="404664"/>
            <a:ext cx="6189439" cy="1112168"/>
          </a:xfrm>
          <a:solidFill>
            <a:schemeClr val="accent3">
              <a:lumMod val="40000"/>
              <a:lumOff val="60000"/>
            </a:schemeClr>
          </a:solidFill>
        </p:spPr>
        <p:txBody>
          <a:bodyPr>
            <a:noAutofit/>
          </a:bodyPr>
          <a:lstStyle/>
          <a:p>
            <a:pPr algn="ctr" eaLnBrk="1" fontAlgn="auto" hangingPunct="1">
              <a:spcAft>
                <a:spcPts val="0"/>
              </a:spcAft>
              <a:defRPr/>
            </a:pPr>
            <a:r>
              <a:rPr lang="fr-CA" sz="3600" dirty="0">
                <a:latin typeface="Bookman Old Style" pitchFamily="18" charset="0"/>
              </a:rPr>
              <a:t>LES ANTI OXYDANTS </a:t>
            </a:r>
            <a:br>
              <a:rPr lang="fr-CA" sz="3600" dirty="0">
                <a:latin typeface="Bookman Old Style" pitchFamily="18" charset="0"/>
              </a:rPr>
            </a:br>
            <a:r>
              <a:rPr lang="fr-CA" sz="3600" dirty="0">
                <a:latin typeface="Bookman Old Style" pitchFamily="18" charset="0"/>
              </a:rPr>
              <a:t>              </a:t>
            </a:r>
          </a:p>
        </p:txBody>
      </p:sp>
      <p:sp>
        <p:nvSpPr>
          <p:cNvPr id="22531" name="Rectangle 3"/>
          <p:cNvSpPr>
            <a:spLocks noGrp="1" noRot="1" noChangeArrowheads="1"/>
          </p:cNvSpPr>
          <p:nvPr>
            <p:ph idx="1"/>
          </p:nvPr>
        </p:nvSpPr>
        <p:spPr>
          <a:xfrm>
            <a:off x="914400" y="1828800"/>
            <a:ext cx="3733800" cy="4191000"/>
          </a:xfrm>
        </p:spPr>
        <p:txBody>
          <a:bodyPr>
            <a:noAutofit/>
          </a:bodyPr>
          <a:lstStyle/>
          <a:p>
            <a:pPr eaLnBrk="1" hangingPunct="1">
              <a:buFont typeface="Wingdings" panose="05000000000000000000" pitchFamily="2" charset="2"/>
              <a:buChar char="§"/>
            </a:pPr>
            <a:r>
              <a:rPr lang="fr-CA" altLang="fr-FR" sz="2400" b="0" dirty="0">
                <a:latin typeface="Tahoma" pitchFamily="34" charset="0"/>
              </a:rPr>
              <a:t>Glutathion (petit lait)</a:t>
            </a:r>
          </a:p>
          <a:p>
            <a:pPr eaLnBrk="1" hangingPunct="1">
              <a:buFont typeface="Wingdings" panose="05000000000000000000" pitchFamily="2" charset="2"/>
              <a:buChar char="§"/>
            </a:pPr>
            <a:r>
              <a:rPr lang="fr-CA" altLang="fr-FR" sz="2400" b="0" dirty="0" err="1">
                <a:latin typeface="Tahoma" pitchFamily="34" charset="0"/>
              </a:rPr>
              <a:t>Resveratrol</a:t>
            </a:r>
            <a:r>
              <a:rPr lang="fr-CA" altLang="fr-FR" sz="2400" b="0" dirty="0">
                <a:latin typeface="Tahoma" pitchFamily="34" charset="0"/>
              </a:rPr>
              <a:t> (vin)</a:t>
            </a:r>
          </a:p>
          <a:p>
            <a:pPr eaLnBrk="1" hangingPunct="1">
              <a:buFont typeface="Wingdings" panose="05000000000000000000" pitchFamily="2" charset="2"/>
              <a:buChar char="§"/>
            </a:pPr>
            <a:r>
              <a:rPr lang="fr-CA" altLang="fr-FR" sz="2400" b="0" dirty="0">
                <a:latin typeface="Tahoma" pitchFamily="34" charset="0"/>
              </a:rPr>
              <a:t>Curcuma (2cat/jour)</a:t>
            </a:r>
          </a:p>
          <a:p>
            <a:pPr eaLnBrk="1" hangingPunct="1">
              <a:buFont typeface="Wingdings" panose="05000000000000000000" pitchFamily="2" charset="2"/>
              <a:buChar char="§"/>
            </a:pPr>
            <a:r>
              <a:rPr lang="fr-CA" altLang="fr-FR" sz="2400" b="0" dirty="0">
                <a:latin typeface="Tahoma" pitchFamily="34" charset="0"/>
              </a:rPr>
              <a:t>Thé vert (2tasses/jour)</a:t>
            </a:r>
          </a:p>
          <a:p>
            <a:pPr eaLnBrk="1" hangingPunct="1">
              <a:buFont typeface="Wingdings" panose="05000000000000000000" pitchFamily="2" charset="2"/>
              <a:buChar char="§"/>
            </a:pPr>
            <a:r>
              <a:rPr lang="fr-CA" altLang="fr-FR" sz="2400" b="0" dirty="0">
                <a:latin typeface="Tahoma" pitchFamily="34" charset="0"/>
              </a:rPr>
              <a:t>Chocolat noir</a:t>
            </a:r>
          </a:p>
          <a:p>
            <a:pPr eaLnBrk="1" hangingPunct="1">
              <a:buFont typeface="Wingdings" panose="05000000000000000000" pitchFamily="2" charset="2"/>
              <a:buChar char="§"/>
            </a:pPr>
            <a:r>
              <a:rPr lang="fr-CA" altLang="fr-FR" sz="2400" b="0" dirty="0">
                <a:latin typeface="Tahoma" pitchFamily="34" charset="0"/>
              </a:rPr>
              <a:t>Brocoli</a:t>
            </a:r>
          </a:p>
          <a:p>
            <a:pPr eaLnBrk="1" hangingPunct="1">
              <a:buFont typeface="Wingdings" panose="05000000000000000000" pitchFamily="2" charset="2"/>
              <a:buChar char="§"/>
            </a:pPr>
            <a:r>
              <a:rPr lang="fr-CA" altLang="fr-FR" sz="2400" b="0" dirty="0">
                <a:latin typeface="Tahoma" pitchFamily="34" charset="0"/>
              </a:rPr>
              <a:t>Petits fruits</a:t>
            </a:r>
          </a:p>
          <a:p>
            <a:pPr>
              <a:buFont typeface="Wingdings" panose="05000000000000000000" pitchFamily="2" charset="2"/>
              <a:buChar char="§"/>
            </a:pPr>
            <a:r>
              <a:rPr lang="fr-CA" sz="2400" b="0" dirty="0">
                <a:latin typeface="Tahoma" pitchFamily="34" charset="0"/>
              </a:rPr>
              <a:t>Baie de GOJI</a:t>
            </a:r>
          </a:p>
          <a:p>
            <a:pPr>
              <a:buFont typeface="Wingdings" panose="05000000000000000000" pitchFamily="2" charset="2"/>
              <a:buChar char="§"/>
            </a:pPr>
            <a:r>
              <a:rPr lang="fr-CA" sz="2400" b="0" dirty="0">
                <a:latin typeface="Tahoma" pitchFamily="34" charset="0"/>
              </a:rPr>
              <a:t>Pomme grenade</a:t>
            </a:r>
          </a:p>
          <a:p>
            <a:pPr>
              <a:buFont typeface="Wingdings" panose="05000000000000000000" pitchFamily="2" charset="2"/>
              <a:buChar char="§"/>
            </a:pPr>
            <a:endParaRPr lang="fr-CA" sz="2400" b="0" dirty="0">
              <a:latin typeface="Tahoma" pitchFamily="34" charset="0"/>
            </a:endParaRPr>
          </a:p>
          <a:p>
            <a:pPr eaLnBrk="1" hangingPunct="1">
              <a:buFont typeface="Wingdings" panose="05000000000000000000" pitchFamily="2" charset="2"/>
              <a:buChar char="§"/>
            </a:pPr>
            <a:endParaRPr lang="fr-CA" altLang="fr-FR" sz="2400" b="0" dirty="0">
              <a:latin typeface="Tahoma" pitchFamily="34" charset="0"/>
            </a:endParaRPr>
          </a:p>
          <a:p>
            <a:pPr eaLnBrk="1" hangingPunct="1">
              <a:buFont typeface="Wingdings" panose="05000000000000000000" pitchFamily="2" charset="2"/>
              <a:buChar char="§"/>
            </a:pPr>
            <a:endParaRPr lang="fr-CA" altLang="fr-FR" sz="2400" b="0" dirty="0">
              <a:latin typeface="Tahoma" pitchFamily="34" charset="0"/>
            </a:endParaRPr>
          </a:p>
        </p:txBody>
      </p:sp>
      <p:sp>
        <p:nvSpPr>
          <p:cNvPr id="95236" name="Rectangle 4"/>
          <p:cNvSpPr>
            <a:spLocks noRot="1" noChangeArrowheads="1"/>
          </p:cNvSpPr>
          <p:nvPr/>
        </p:nvSpPr>
        <p:spPr bwMode="auto">
          <a:xfrm>
            <a:off x="4535488" y="1700808"/>
            <a:ext cx="4608512" cy="4464496"/>
          </a:xfrm>
          <a:prstGeom prst="rect">
            <a:avLst/>
          </a:prstGeom>
          <a:noFill/>
          <a:ln w="9525">
            <a:noFill/>
            <a:miter lim="800000"/>
            <a:headEnd/>
            <a:tailEnd/>
          </a:ln>
          <a:effectLst/>
        </p:spPr>
        <p:txBody>
          <a:bodyPr/>
          <a:lstStyle/>
          <a:p>
            <a:pPr marL="342900" indent="-342900">
              <a:spcBef>
                <a:spcPct val="20000"/>
              </a:spcBef>
              <a:buClr>
                <a:schemeClr val="hlink"/>
              </a:buClr>
              <a:buFont typeface="Wingdings" pitchFamily="2" charset="2"/>
              <a:buChar char="§"/>
              <a:defRPr/>
            </a:pPr>
            <a:r>
              <a:rPr lang="fr-CA" sz="2800" dirty="0">
                <a:latin typeface="Tahoma" pitchFamily="34" charset="0"/>
              </a:rPr>
              <a:t>Vitamine E</a:t>
            </a:r>
          </a:p>
          <a:p>
            <a:pPr marL="342900" indent="-342900">
              <a:spcBef>
                <a:spcPct val="20000"/>
              </a:spcBef>
              <a:buClr>
                <a:schemeClr val="hlink"/>
              </a:buClr>
              <a:buFont typeface="Wingdings" pitchFamily="2" charset="2"/>
              <a:buChar char="§"/>
              <a:defRPr/>
            </a:pPr>
            <a:r>
              <a:rPr lang="fr-CA" altLang="fr-FR" sz="2800" dirty="0">
                <a:latin typeface="Tahoma" pitchFamily="34" charset="0"/>
              </a:rPr>
              <a:t>Vitamine C (agrumes)</a:t>
            </a:r>
          </a:p>
          <a:p>
            <a:pPr marL="342900" indent="-342900">
              <a:spcBef>
                <a:spcPct val="20000"/>
              </a:spcBef>
              <a:buClr>
                <a:schemeClr val="hlink"/>
              </a:buClr>
              <a:buFont typeface="Wingdings" pitchFamily="2" charset="2"/>
              <a:buChar char="§"/>
              <a:defRPr/>
            </a:pPr>
            <a:r>
              <a:rPr lang="fr-CA" sz="2800" dirty="0">
                <a:latin typeface="Tahoma" pitchFamily="34" charset="0"/>
              </a:rPr>
              <a:t>Sélénium (ail)</a:t>
            </a:r>
          </a:p>
          <a:p>
            <a:pPr marL="342900" indent="-342900">
              <a:spcBef>
                <a:spcPct val="20000"/>
              </a:spcBef>
              <a:buClr>
                <a:schemeClr val="hlink"/>
              </a:buClr>
              <a:buFont typeface="Wingdings" pitchFamily="2" charset="2"/>
              <a:buChar char="§"/>
              <a:defRPr/>
            </a:pPr>
            <a:r>
              <a:rPr lang="fr-CA" sz="2800" dirty="0" err="1">
                <a:latin typeface="Tahoma" pitchFamily="34" charset="0"/>
              </a:rPr>
              <a:t>Pygnogénol</a:t>
            </a:r>
            <a:r>
              <a:rPr lang="fr-CA" sz="2800" dirty="0">
                <a:latin typeface="Tahoma" pitchFamily="34" charset="0"/>
              </a:rPr>
              <a:t> (écorce pin blanc)</a:t>
            </a:r>
          </a:p>
          <a:p>
            <a:pPr marL="342900" indent="-342900">
              <a:spcBef>
                <a:spcPct val="20000"/>
              </a:spcBef>
              <a:buClr>
                <a:schemeClr val="hlink"/>
              </a:buClr>
              <a:buFont typeface="Wingdings" pitchFamily="2" charset="2"/>
              <a:buChar char="§"/>
              <a:defRPr/>
            </a:pPr>
            <a:r>
              <a:rPr lang="fr-CA" sz="2800" dirty="0">
                <a:latin typeface="Tahoma" pitchFamily="34" charset="0"/>
              </a:rPr>
              <a:t>Romarin</a:t>
            </a:r>
          </a:p>
          <a:p>
            <a:pPr marL="342900" indent="-342900">
              <a:spcBef>
                <a:spcPct val="20000"/>
              </a:spcBef>
              <a:buClr>
                <a:schemeClr val="hlink"/>
              </a:buClr>
              <a:buFont typeface="Wingdings" pitchFamily="2" charset="2"/>
              <a:buChar char="§"/>
              <a:defRPr/>
            </a:pPr>
            <a:r>
              <a:rPr lang="fr-CA" sz="2800" dirty="0" err="1">
                <a:latin typeface="Tahoma" pitchFamily="34" charset="0"/>
              </a:rPr>
              <a:t>Gingko</a:t>
            </a:r>
            <a:r>
              <a:rPr lang="fr-CA" sz="2800" dirty="0">
                <a:latin typeface="Tahoma" pitchFamily="34" charset="0"/>
              </a:rPr>
              <a:t> </a:t>
            </a:r>
            <a:r>
              <a:rPr lang="fr-CA" sz="2800" dirty="0" err="1">
                <a:latin typeface="Tahoma" pitchFamily="34" charset="0"/>
              </a:rPr>
              <a:t>Biloba</a:t>
            </a:r>
            <a:endParaRPr lang="fr-CA" sz="2800" dirty="0">
              <a:latin typeface="Tahoma" pitchFamily="34" charset="0"/>
            </a:endParaRPr>
          </a:p>
          <a:p>
            <a:pPr marL="342900" indent="-342900">
              <a:spcBef>
                <a:spcPct val="20000"/>
              </a:spcBef>
              <a:buClr>
                <a:schemeClr val="hlink"/>
              </a:buClr>
              <a:buFont typeface="Wingdings" pitchFamily="2" charset="2"/>
              <a:buChar char="§"/>
              <a:defRPr/>
            </a:pPr>
            <a:r>
              <a:rPr lang="fr-CA" sz="2800" dirty="0">
                <a:latin typeface="Tahoma" pitchFamily="34" charset="0"/>
              </a:rPr>
              <a:t>Oméga   </a:t>
            </a:r>
            <a:r>
              <a:rPr lang="fr-CA" sz="2000" dirty="0">
                <a:latin typeface="Tahoma" pitchFamily="34" charset="0"/>
              </a:rPr>
              <a:t>EPA et DHA</a:t>
            </a:r>
          </a:p>
          <a:p>
            <a:pPr marL="342900" indent="-342900">
              <a:spcBef>
                <a:spcPct val="20000"/>
              </a:spcBef>
              <a:buClr>
                <a:schemeClr val="hlink"/>
              </a:buClr>
              <a:buFont typeface="Wingdings" pitchFamily="2" charset="2"/>
              <a:buChar char="§"/>
              <a:defRPr/>
            </a:pPr>
            <a:r>
              <a:rPr lang="fr-CA" sz="2800" dirty="0">
                <a:latin typeface="Tahoma" pitchFamily="34" charset="0"/>
              </a:rPr>
              <a:t>Chlorelle.</a:t>
            </a:r>
          </a:p>
        </p:txBody>
      </p:sp>
    </p:spTree>
    <p:extLst>
      <p:ext uri="{BB962C8B-B14F-4D97-AF65-F5344CB8AC3E}">
        <p14:creationId xmlns:p14="http://schemas.microsoft.com/office/powerpoint/2010/main" val="63834649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rrowheads="1"/>
          </p:cNvSpPr>
          <p:nvPr>
            <p:ph type="title"/>
          </p:nvPr>
        </p:nvSpPr>
        <p:spPr>
          <a:xfrm>
            <a:off x="539552" y="365125"/>
            <a:ext cx="8208912" cy="1047651"/>
          </a:xfrm>
          <a:solidFill>
            <a:schemeClr val="accent3">
              <a:lumMod val="60000"/>
              <a:lumOff val="40000"/>
            </a:schemeClr>
          </a:solidFill>
          <a:ln>
            <a:noFill/>
          </a:ln>
        </p:spPr>
        <p:txBody>
          <a:bodyPr>
            <a:normAutofit/>
          </a:bodyPr>
          <a:lstStyle/>
          <a:p>
            <a:pPr algn="ctr" eaLnBrk="1" fontAlgn="auto" hangingPunct="1">
              <a:spcAft>
                <a:spcPts val="0"/>
              </a:spcAft>
              <a:defRPr/>
            </a:pPr>
            <a:r>
              <a:rPr lang="fr-CA" dirty="0">
                <a:latin typeface="Bookman Old Style" pitchFamily="18" charset="0"/>
              </a:rPr>
              <a:t>POUR un SYSTÈME IMMUNITAIRE </a:t>
            </a:r>
            <a:br>
              <a:rPr lang="fr-CA" dirty="0">
                <a:latin typeface="Bookman Old Style" pitchFamily="18" charset="0"/>
              </a:rPr>
            </a:br>
            <a:r>
              <a:rPr lang="fr-CA" dirty="0">
                <a:latin typeface="Bookman Old Style" pitchFamily="18" charset="0"/>
              </a:rPr>
              <a:t>BIEN ARMÉ!</a:t>
            </a:r>
          </a:p>
        </p:txBody>
      </p:sp>
      <p:sp>
        <p:nvSpPr>
          <p:cNvPr id="24579" name="Rectangle 3"/>
          <p:cNvSpPr>
            <a:spLocks noGrp="1" noRot="1" noChangeArrowheads="1"/>
          </p:cNvSpPr>
          <p:nvPr>
            <p:ph idx="1"/>
          </p:nvPr>
        </p:nvSpPr>
        <p:spPr>
          <a:xfrm>
            <a:off x="0" y="1905000"/>
            <a:ext cx="8845550" cy="4191000"/>
          </a:xfrm>
        </p:spPr>
        <p:txBody>
          <a:bodyPr>
            <a:normAutofit fontScale="92500" lnSpcReduction="10000"/>
          </a:bodyPr>
          <a:lstStyle/>
          <a:p>
            <a:pPr marL="609600" indent="-609600" eaLnBrk="1" hangingPunct="1">
              <a:buFont typeface="Wingdings" pitchFamily="2" charset="2"/>
              <a:buAutoNum type="arabicPeriod"/>
            </a:pPr>
            <a:r>
              <a:rPr lang="fr-CA" altLang="fr-FR" sz="2400" dirty="0"/>
              <a:t>Hygiène   - lavage des mains  - masques (infections)</a:t>
            </a:r>
          </a:p>
          <a:p>
            <a:pPr marL="609600" indent="-609600" eaLnBrk="1" hangingPunct="1">
              <a:buFont typeface="Wingdings" pitchFamily="2" charset="2"/>
              <a:buAutoNum type="arabicPeriod"/>
            </a:pPr>
            <a:r>
              <a:rPr lang="fr-CA" altLang="fr-FR" sz="2400" dirty="0"/>
              <a:t>Probiotiques   70% à 85% des cellules immunitaires dans l’intestin. ( minimum 1 milliard/jour)</a:t>
            </a:r>
          </a:p>
          <a:p>
            <a:pPr marL="609600" indent="-609600" eaLnBrk="1" hangingPunct="1">
              <a:buFont typeface="Wingdings" pitchFamily="2" charset="2"/>
              <a:buAutoNum type="arabicPeriod"/>
            </a:pPr>
            <a:r>
              <a:rPr lang="fr-CA" altLang="fr-FR" sz="2400" dirty="0"/>
              <a:t>Aliments riches en anti oxydants et suppléments</a:t>
            </a:r>
          </a:p>
          <a:p>
            <a:pPr marL="609600" indent="-609600" eaLnBrk="1" hangingPunct="1">
              <a:buFont typeface="Wingdings" pitchFamily="2" charset="2"/>
              <a:buNone/>
            </a:pPr>
            <a:r>
              <a:rPr lang="fr-CA" altLang="fr-FR" sz="2400" dirty="0"/>
              <a:t>                 Chocolat  noir                                 Vitamine D     Thé vert</a:t>
            </a:r>
          </a:p>
          <a:p>
            <a:pPr marL="609600" indent="-609600" eaLnBrk="1" hangingPunct="1">
              <a:buFont typeface="Wingdings" pitchFamily="2" charset="2"/>
              <a:buNone/>
            </a:pPr>
            <a:r>
              <a:rPr lang="fr-CA" altLang="fr-FR" sz="2400" dirty="0"/>
              <a:t>                 Petits fruits                              Oméga 3        Petit lait</a:t>
            </a:r>
          </a:p>
          <a:p>
            <a:pPr marL="609600" indent="-609600" eaLnBrk="1" hangingPunct="1">
              <a:buFont typeface="Wingdings" pitchFamily="2" charset="2"/>
              <a:buNone/>
            </a:pPr>
            <a:r>
              <a:rPr lang="fr-CA" altLang="fr-FR" sz="2400" dirty="0"/>
              <a:t>                 Brocoli                                      Zinc</a:t>
            </a:r>
          </a:p>
          <a:p>
            <a:pPr marL="609600" indent="-609600" eaLnBrk="1" hangingPunct="1">
              <a:buFont typeface="Wingdings" pitchFamily="2" charset="2"/>
              <a:buNone/>
            </a:pPr>
            <a:r>
              <a:rPr lang="fr-CA" altLang="fr-FR" sz="2400" dirty="0"/>
              <a:t>                  Vin</a:t>
            </a:r>
          </a:p>
          <a:p>
            <a:pPr marL="609600" indent="-609600" eaLnBrk="1" hangingPunct="1">
              <a:buFont typeface="Wingdings" pitchFamily="2" charset="2"/>
              <a:buNone/>
            </a:pPr>
            <a:r>
              <a:rPr lang="fr-CA" altLang="fr-FR" sz="2400" dirty="0"/>
              <a:t>4- Gestion du stress</a:t>
            </a:r>
          </a:p>
          <a:p>
            <a:pPr marL="609600" indent="-609600" eaLnBrk="1" hangingPunct="1">
              <a:buFont typeface="Wingdings" pitchFamily="2" charset="2"/>
              <a:buNone/>
            </a:pPr>
            <a:r>
              <a:rPr lang="fr-CA" altLang="fr-FR" sz="2400" dirty="0"/>
              <a:t>5- Activité physique  (30 min/jour)  </a:t>
            </a:r>
          </a:p>
        </p:txBody>
      </p:sp>
      <p:sp>
        <p:nvSpPr>
          <p:cNvPr id="24580" name="Line 4"/>
          <p:cNvSpPr>
            <a:spLocks noChangeShapeType="1"/>
          </p:cNvSpPr>
          <p:nvPr/>
        </p:nvSpPr>
        <p:spPr bwMode="auto">
          <a:xfrm>
            <a:off x="1115616" y="3543300"/>
            <a:ext cx="0" cy="13978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CA"/>
          </a:p>
        </p:txBody>
      </p:sp>
      <p:sp>
        <p:nvSpPr>
          <p:cNvPr id="11" name="Line 4"/>
          <p:cNvSpPr>
            <a:spLocks noChangeShapeType="1"/>
          </p:cNvSpPr>
          <p:nvPr/>
        </p:nvSpPr>
        <p:spPr bwMode="auto">
          <a:xfrm>
            <a:off x="4499992" y="3543301"/>
            <a:ext cx="0" cy="1295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CA"/>
          </a:p>
        </p:txBody>
      </p:sp>
    </p:spTree>
    <p:extLst>
      <p:ext uri="{BB962C8B-B14F-4D97-AF65-F5344CB8AC3E}">
        <p14:creationId xmlns:p14="http://schemas.microsoft.com/office/powerpoint/2010/main" val="6231409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59832" y="365760"/>
            <a:ext cx="3816424" cy="548640"/>
          </a:xfrm>
          <a:solidFill>
            <a:schemeClr val="accent3">
              <a:lumMod val="60000"/>
              <a:lumOff val="40000"/>
            </a:schemeClr>
          </a:solidFill>
        </p:spPr>
        <p:txBody>
          <a:bodyPr/>
          <a:lstStyle/>
          <a:p>
            <a:pPr algn="ctr"/>
            <a:r>
              <a:rPr lang="fr-CA" dirty="0"/>
              <a:t>PROBIOTIQUES</a:t>
            </a:r>
          </a:p>
        </p:txBody>
      </p:sp>
      <p:sp>
        <p:nvSpPr>
          <p:cNvPr id="3" name="Espace réservé du contenu 2"/>
          <p:cNvSpPr>
            <a:spLocks noGrp="1"/>
          </p:cNvSpPr>
          <p:nvPr>
            <p:ph idx="1"/>
          </p:nvPr>
        </p:nvSpPr>
        <p:spPr>
          <a:xfrm>
            <a:off x="1835696" y="1268760"/>
            <a:ext cx="6048672" cy="3579849"/>
          </a:xfrm>
        </p:spPr>
        <p:txBody>
          <a:bodyPr>
            <a:normAutofit lnSpcReduction="10000"/>
          </a:bodyPr>
          <a:lstStyle/>
          <a:p>
            <a:r>
              <a:rPr lang="fr-CA" u="sng" dirty="0"/>
              <a:t>PRÉVENTION ET TRAITEMENT DE LA DIARRHÉE:</a:t>
            </a:r>
          </a:p>
          <a:p>
            <a:endParaRPr lang="fr-CA" dirty="0"/>
          </a:p>
          <a:p>
            <a:pPr>
              <a:buFont typeface="Arial" panose="020B0604020202020204" pitchFamily="34" charset="0"/>
              <a:buChar char="•"/>
            </a:pPr>
            <a:r>
              <a:rPr lang="fr-CA" dirty="0"/>
              <a:t>2-10 milliards avant le déjeuner;</a:t>
            </a:r>
          </a:p>
          <a:p>
            <a:pPr>
              <a:buFont typeface="Arial" panose="020B0604020202020204" pitchFamily="34" charset="0"/>
              <a:buChar char="•"/>
            </a:pPr>
            <a:endParaRPr lang="fr-CA" dirty="0"/>
          </a:p>
          <a:p>
            <a:pPr>
              <a:buFont typeface="Arial" panose="020B0604020202020204" pitchFamily="34" charset="0"/>
              <a:buChar char="•"/>
            </a:pPr>
            <a:r>
              <a:rPr lang="fr-CA" dirty="0"/>
              <a:t>6-12 milliards / jour;</a:t>
            </a:r>
          </a:p>
          <a:p>
            <a:pPr>
              <a:buFont typeface="Arial" panose="020B0604020202020204" pitchFamily="34" charset="0"/>
              <a:buChar char="•"/>
            </a:pPr>
            <a:endParaRPr lang="fr-CA" dirty="0"/>
          </a:p>
          <a:p>
            <a:pPr>
              <a:buFont typeface="Arial" panose="020B0604020202020204" pitchFamily="34" charset="0"/>
              <a:buChar char="•"/>
            </a:pPr>
            <a:r>
              <a:rPr lang="fr-CA" dirty="0"/>
              <a:t>10-30 milliards / jour si diarrhée.</a:t>
            </a:r>
          </a:p>
          <a:p>
            <a:pPr marL="0" indent="0"/>
            <a:endParaRPr lang="fr-CA" dirty="0"/>
          </a:p>
          <a:p>
            <a:pPr marL="285750" indent="-285750">
              <a:buFontTx/>
              <a:buChar char="-"/>
            </a:pPr>
            <a:r>
              <a:rPr lang="fr-CA" dirty="0" err="1"/>
              <a:t>Align</a:t>
            </a:r>
            <a:r>
              <a:rPr lang="fr-CA" dirty="0"/>
              <a:t>                 - </a:t>
            </a:r>
            <a:r>
              <a:rPr lang="fr-CA" dirty="0" err="1"/>
              <a:t>Lactibiane</a:t>
            </a:r>
            <a:endParaRPr lang="fr-CA" dirty="0"/>
          </a:p>
          <a:p>
            <a:pPr marL="285750" indent="-285750">
              <a:buFontTx/>
              <a:buChar char="-"/>
            </a:pPr>
            <a:r>
              <a:rPr lang="fr-CA" dirty="0" err="1"/>
              <a:t>Probaclac</a:t>
            </a:r>
            <a:r>
              <a:rPr lang="fr-CA" dirty="0"/>
              <a:t>        - </a:t>
            </a:r>
            <a:r>
              <a:rPr lang="fr-CA" dirty="0" err="1"/>
              <a:t>BioK</a:t>
            </a:r>
            <a:endParaRPr lang="fr-CA" dirty="0"/>
          </a:p>
          <a:p>
            <a:pPr marL="285750" indent="-285750">
              <a:buFontTx/>
              <a:buChar char="-"/>
            </a:pPr>
            <a:r>
              <a:rPr lang="fr-CA" dirty="0" err="1"/>
              <a:t>Alterra</a:t>
            </a:r>
            <a:r>
              <a:rPr lang="fr-CA" dirty="0"/>
              <a:t>                 etc…</a:t>
            </a:r>
          </a:p>
        </p:txBody>
      </p:sp>
    </p:spTree>
    <p:extLst>
      <p:ext uri="{BB962C8B-B14F-4D97-AF65-F5344CB8AC3E}">
        <p14:creationId xmlns:p14="http://schemas.microsoft.com/office/powerpoint/2010/main" val="37108752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a:xfrm>
            <a:off x="971600" y="692696"/>
            <a:ext cx="6696744" cy="996280"/>
          </a:xfrm>
          <a:solidFill>
            <a:schemeClr val="accent3">
              <a:lumMod val="60000"/>
              <a:lumOff val="40000"/>
            </a:schemeClr>
          </a:solidFill>
        </p:spPr>
        <p:txBody>
          <a:bodyPr/>
          <a:lstStyle/>
          <a:p>
            <a:pPr algn="ctr" eaLnBrk="1" fontAlgn="auto" hangingPunct="1">
              <a:spcAft>
                <a:spcPts val="0"/>
              </a:spcAft>
              <a:defRPr/>
            </a:pPr>
            <a:r>
              <a:rPr lang="fr-CA" altLang="fr-FR" sz="3200" dirty="0">
                <a:latin typeface="Bookman Old Style" pitchFamily="18" charset="0"/>
              </a:rPr>
              <a:t>AJOUT DE PRÉBIOTIQUES</a:t>
            </a:r>
          </a:p>
        </p:txBody>
      </p:sp>
      <p:sp>
        <p:nvSpPr>
          <p:cNvPr id="25603" name="Rectangle 3"/>
          <p:cNvSpPr>
            <a:spLocks noGrp="1" noRot="1" noChangeArrowheads="1"/>
          </p:cNvSpPr>
          <p:nvPr>
            <p:ph idx="1"/>
          </p:nvPr>
        </p:nvSpPr>
        <p:spPr>
          <a:xfrm>
            <a:off x="4953000" y="2209800"/>
            <a:ext cx="3352800" cy="4191000"/>
          </a:xfrm>
        </p:spPr>
        <p:txBody>
          <a:bodyPr>
            <a:normAutofit/>
          </a:bodyPr>
          <a:lstStyle/>
          <a:p>
            <a:pPr eaLnBrk="1" hangingPunct="1">
              <a:buFont typeface="Wingdings" panose="05000000000000000000" pitchFamily="2" charset="2"/>
              <a:buChar char="Ø"/>
            </a:pPr>
            <a:r>
              <a:rPr lang="fr-CA" altLang="fr-FR" sz="2800" dirty="0"/>
              <a:t>Oignon</a:t>
            </a:r>
          </a:p>
          <a:p>
            <a:pPr eaLnBrk="1" hangingPunct="1">
              <a:buFont typeface="Wingdings" panose="05000000000000000000" pitchFamily="2" charset="2"/>
              <a:buChar char="Ø"/>
            </a:pPr>
            <a:r>
              <a:rPr lang="fr-CA" altLang="fr-FR" sz="2800" dirty="0"/>
              <a:t>Banane</a:t>
            </a:r>
          </a:p>
          <a:p>
            <a:pPr eaLnBrk="1" hangingPunct="1">
              <a:buFont typeface="Wingdings" panose="05000000000000000000" pitchFamily="2" charset="2"/>
              <a:buChar char="Ø"/>
            </a:pPr>
            <a:r>
              <a:rPr lang="fr-CA" altLang="fr-FR" sz="2800" dirty="0"/>
              <a:t>Ail</a:t>
            </a:r>
          </a:p>
          <a:p>
            <a:pPr eaLnBrk="1" hangingPunct="1">
              <a:buFont typeface="Wingdings" panose="05000000000000000000" pitchFamily="2" charset="2"/>
              <a:buChar char="Ø"/>
            </a:pPr>
            <a:r>
              <a:rPr lang="fr-CA" altLang="fr-FR" sz="2800" dirty="0"/>
              <a:t>Asperge</a:t>
            </a:r>
          </a:p>
          <a:p>
            <a:pPr eaLnBrk="1" hangingPunct="1">
              <a:buFont typeface="Wingdings" panose="05000000000000000000" pitchFamily="2" charset="2"/>
              <a:buChar char="Ø"/>
            </a:pPr>
            <a:r>
              <a:rPr lang="fr-CA" altLang="fr-FR" sz="2800" dirty="0"/>
              <a:t>Artichaut</a:t>
            </a:r>
          </a:p>
          <a:p>
            <a:pPr eaLnBrk="1" hangingPunct="1">
              <a:buFont typeface="Wingdings" panose="05000000000000000000" pitchFamily="2" charset="2"/>
              <a:buChar char="Ø"/>
            </a:pPr>
            <a:endParaRPr lang="fr-CA" altLang="fr-FR" sz="2800" dirty="0"/>
          </a:p>
        </p:txBody>
      </p:sp>
      <p:sp>
        <p:nvSpPr>
          <p:cNvPr id="194564" name="Rectangle 4"/>
          <p:cNvSpPr>
            <a:spLocks noRot="1" noChangeArrowheads="1"/>
          </p:cNvSpPr>
          <p:nvPr/>
        </p:nvSpPr>
        <p:spPr bwMode="auto">
          <a:xfrm>
            <a:off x="1143000" y="1905000"/>
            <a:ext cx="3352800" cy="4191000"/>
          </a:xfrm>
          <a:prstGeom prst="rect">
            <a:avLst/>
          </a:prstGeom>
          <a:noFill/>
          <a:ln w="9525">
            <a:noFill/>
            <a:miter lim="800000"/>
            <a:headEnd/>
            <a:tailEnd/>
          </a:ln>
          <a:effectLst/>
        </p:spPr>
        <p:txBody>
          <a:bodyPr/>
          <a:lstStyle/>
          <a:p>
            <a:pPr marL="342900" indent="-342900">
              <a:spcBef>
                <a:spcPct val="20000"/>
              </a:spcBef>
              <a:buClr>
                <a:schemeClr val="hlink"/>
              </a:buClr>
              <a:buFont typeface="Wingdings" pitchFamily="2" charset="2"/>
              <a:buNone/>
              <a:defRPr/>
            </a:pPr>
            <a:endParaRPr lang="fr-CA" sz="3600" dirty="0">
              <a:latin typeface="Arial" charset="0"/>
            </a:endParaRPr>
          </a:p>
          <a:p>
            <a:pPr marL="342900" indent="-342900">
              <a:spcBef>
                <a:spcPct val="20000"/>
              </a:spcBef>
              <a:buClr>
                <a:schemeClr val="hlink"/>
              </a:buClr>
              <a:buFont typeface="Wingdings" pitchFamily="2" charset="2"/>
              <a:buNone/>
              <a:defRPr/>
            </a:pPr>
            <a:r>
              <a:rPr lang="fr-CA" sz="3600" dirty="0">
                <a:latin typeface="Arial" charset="0"/>
              </a:rPr>
              <a:t>  - fibres solubles qui nourrissent les bactéries</a:t>
            </a:r>
          </a:p>
          <a:p>
            <a:pPr marL="342900" indent="-342900">
              <a:spcBef>
                <a:spcPct val="20000"/>
              </a:spcBef>
              <a:buClr>
                <a:schemeClr val="hlink"/>
              </a:buClr>
              <a:buFont typeface="Wingdings" pitchFamily="2" charset="2"/>
              <a:buChar char="§"/>
              <a:defRPr/>
            </a:pPr>
            <a:endParaRPr lang="fr-CA" sz="3600" dirty="0">
              <a:latin typeface="Arial" charset="0"/>
            </a:endParaRPr>
          </a:p>
        </p:txBody>
      </p:sp>
      <p:sp>
        <p:nvSpPr>
          <p:cNvPr id="25605" name="AutoShape 5"/>
          <p:cNvSpPr>
            <a:spLocks/>
          </p:cNvSpPr>
          <p:nvPr/>
        </p:nvSpPr>
        <p:spPr bwMode="auto">
          <a:xfrm>
            <a:off x="4495800" y="2276872"/>
            <a:ext cx="76200" cy="2448272"/>
          </a:xfrm>
          <a:prstGeom prst="leftBrace">
            <a:avLst>
              <a:gd name="adj1" fmla="val 179167"/>
              <a:gd name="adj2" fmla="val 50000"/>
            </a:avLst>
          </a:pr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FR" altLang="fr-FR"/>
          </a:p>
        </p:txBody>
      </p:sp>
    </p:spTree>
    <p:extLst>
      <p:ext uri="{BB962C8B-B14F-4D97-AF65-F5344CB8AC3E}">
        <p14:creationId xmlns:p14="http://schemas.microsoft.com/office/powerpoint/2010/main" val="41596702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9632" y="764704"/>
            <a:ext cx="5405224" cy="1080120"/>
          </a:xfrm>
          <a:solidFill>
            <a:schemeClr val="accent3">
              <a:lumMod val="60000"/>
              <a:lumOff val="40000"/>
            </a:schemeClr>
          </a:solidFill>
        </p:spPr>
        <p:txBody>
          <a:bodyPr/>
          <a:lstStyle/>
          <a:p>
            <a:pPr algn="ctr"/>
            <a:r>
              <a:rPr lang="fr-CA" sz="3600" dirty="0"/>
              <a:t>LES HORMONES</a:t>
            </a:r>
          </a:p>
        </p:txBody>
      </p:sp>
      <p:sp>
        <p:nvSpPr>
          <p:cNvPr id="3" name="Espace réservé du contenu 2"/>
          <p:cNvSpPr>
            <a:spLocks noGrp="1"/>
          </p:cNvSpPr>
          <p:nvPr>
            <p:ph idx="1"/>
          </p:nvPr>
        </p:nvSpPr>
        <p:spPr>
          <a:xfrm>
            <a:off x="827584" y="2636912"/>
            <a:ext cx="7520940" cy="1728192"/>
          </a:xfrm>
        </p:spPr>
        <p:txBody>
          <a:bodyPr>
            <a:normAutofit/>
          </a:bodyPr>
          <a:lstStyle/>
          <a:p>
            <a:pPr marL="457200" indent="-457200">
              <a:buFont typeface="Wingdings" panose="05000000000000000000" pitchFamily="2" charset="2"/>
              <a:buChar char="Ø"/>
            </a:pPr>
            <a:r>
              <a:rPr lang="fr-CA" sz="3600" dirty="0"/>
              <a:t>Dosage des hormones  à 30 ans pour avoir une valeur de base</a:t>
            </a:r>
          </a:p>
        </p:txBody>
      </p:sp>
    </p:spTree>
    <p:extLst>
      <p:ext uri="{BB962C8B-B14F-4D97-AF65-F5344CB8AC3E}">
        <p14:creationId xmlns:p14="http://schemas.microsoft.com/office/powerpoint/2010/main" val="133814619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txBox="1">
            <a:spLocks noGrp="1"/>
          </p:cNvSpPr>
          <p:nvPr>
            <p:ph type="body" idx="4294967295"/>
          </p:nvPr>
        </p:nvSpPr>
        <p:spPr>
          <a:xfrm>
            <a:off x="4952880" y="837720"/>
            <a:ext cx="4191120" cy="5715000"/>
          </a:xfrm>
        </p:spPr>
        <p:txBody>
          <a:bodyPr wrap="square" lIns="91440" tIns="45720" rIns="91440" bIns="45720"/>
          <a:lstStyle>
            <a:defPPr marL="228600" marR="0" lvl="0" indent="-228600" algn="l" rtl="0" hangingPunct="0">
              <a:lnSpc>
                <a:spcPct val="100000"/>
              </a:lnSpc>
              <a:spcBef>
                <a:spcPts val="1199"/>
              </a:spcBef>
              <a:spcAft>
                <a:spcPts val="0"/>
              </a:spcAft>
              <a:buSzPts val="2263"/>
              <a:buNone/>
              <a:tabLst>
                <a:tab pos="685799" algn="l"/>
                <a:tab pos="1600200" algn="l"/>
                <a:tab pos="2514600" algn="l"/>
                <a:tab pos="3429000" algn="l"/>
                <a:tab pos="4343400" algn="l"/>
                <a:tab pos="5257800" algn="l"/>
                <a:tab pos="6172200" algn="l"/>
                <a:tab pos="7086600" algn="l"/>
                <a:tab pos="8000999" algn="l"/>
                <a:tab pos="8915399" algn="l"/>
                <a:tab pos="9829800" algn="l"/>
              </a:tabLst>
              <a:defRPr lang="fr-CA" sz="2200" b="0" i="0" u="none" strike="noStrike" kern="1200" cap="none" baseline="0">
                <a:ln>
                  <a:noFill/>
                </a:ln>
                <a:solidFill>
                  <a:srgbClr val="000000"/>
                </a:solidFill>
                <a:latin typeface="Candara" pitchFamily="34"/>
                <a:ea typeface="Microsoft YaHei" pitchFamily="2"/>
                <a:cs typeface="Mangal" pitchFamily="2"/>
              </a:defRPr>
            </a:defPPr>
            <a:lvl1pPr marL="228600" marR="0" lvl="0" indent="-228600" algn="l" rtl="0" hangingPunct="0">
              <a:lnSpc>
                <a:spcPct val="100000"/>
              </a:lnSpc>
              <a:spcBef>
                <a:spcPts val="1199"/>
              </a:spcBef>
              <a:spcAft>
                <a:spcPts val="0"/>
              </a:spcAft>
              <a:buSzPts val="2263"/>
              <a:buBlip>
                <a:blip r:embed="rId3"/>
              </a:buBlip>
              <a:tabLst>
                <a:tab pos="685799" algn="l"/>
                <a:tab pos="1600200" algn="l"/>
                <a:tab pos="2514600" algn="l"/>
                <a:tab pos="3429000" algn="l"/>
                <a:tab pos="4343400" algn="l"/>
                <a:tab pos="5257800" algn="l"/>
                <a:tab pos="6172200" algn="l"/>
                <a:tab pos="7086600" algn="l"/>
                <a:tab pos="8000999" algn="l"/>
                <a:tab pos="8915399" algn="l"/>
                <a:tab pos="9829800" algn="l"/>
              </a:tabLst>
              <a:defRPr lang="fr-CA" sz="2200" b="0" i="0" u="none" strike="noStrike" kern="1200" cap="none" baseline="0">
                <a:ln>
                  <a:noFill/>
                </a:ln>
                <a:solidFill>
                  <a:srgbClr val="000000"/>
                </a:solidFill>
                <a:latin typeface="Candara" pitchFamily="34"/>
                <a:ea typeface="Microsoft YaHei" pitchFamily="2"/>
                <a:cs typeface="Mangal" pitchFamily="2"/>
              </a:defRPr>
            </a:lvl1pPr>
            <a:lvl2pPr marL="457200" marR="0" lvl="1" indent="-228600" algn="l" rtl="0" hangingPunct="0">
              <a:lnSpc>
                <a:spcPct val="100000"/>
              </a:lnSpc>
              <a:spcBef>
                <a:spcPts val="1199"/>
              </a:spcBef>
              <a:spcAft>
                <a:spcPts val="0"/>
              </a:spcAft>
              <a:buSzPts val="2057"/>
              <a:buBlip>
                <a:blip r:embed="rId4"/>
              </a:buBlip>
              <a:tabLst>
                <a:tab pos="457200" algn="l"/>
                <a:tab pos="1371599" algn="l"/>
                <a:tab pos="2286000" algn="l"/>
                <a:tab pos="3200400" algn="l"/>
                <a:tab pos="4114800" algn="l"/>
                <a:tab pos="5029200" algn="l"/>
                <a:tab pos="5943600" algn="l"/>
                <a:tab pos="6858000" algn="l"/>
                <a:tab pos="7772400" algn="l"/>
                <a:tab pos="8686800" algn="l"/>
                <a:tab pos="9601200" algn="l"/>
              </a:tabLst>
              <a:defRPr lang="fr-CA" sz="2000" b="0" i="0" u="none" strike="noStrike" kern="1200" cap="none" baseline="0">
                <a:ln>
                  <a:noFill/>
                </a:ln>
                <a:solidFill>
                  <a:srgbClr val="000000"/>
                </a:solidFill>
                <a:latin typeface="Candara" pitchFamily="34"/>
                <a:ea typeface="Microsoft YaHei" pitchFamily="2"/>
                <a:cs typeface="Mangal" pitchFamily="2"/>
              </a:defRPr>
            </a:lvl2pPr>
            <a:lvl3pPr marL="685800" marR="0" lvl="2" indent="-228600" algn="l" rtl="0" hangingPunct="0">
              <a:lnSpc>
                <a:spcPct val="100000"/>
              </a:lnSpc>
              <a:spcBef>
                <a:spcPts val="1199"/>
              </a:spcBef>
              <a:spcAft>
                <a:spcPts val="0"/>
              </a:spcAft>
              <a:buSzPts val="2057"/>
              <a:buBlip>
                <a:blip r:embed="rId4"/>
              </a:buBlip>
              <a:tabLst>
                <a:tab pos="228600" algn="l"/>
                <a:tab pos="1143000" algn="l"/>
                <a:tab pos="2057400" algn="l"/>
                <a:tab pos="2971800" algn="l"/>
                <a:tab pos="3886200" algn="l"/>
                <a:tab pos="4800600" algn="l"/>
                <a:tab pos="5715000" algn="l"/>
                <a:tab pos="6629400" algn="l"/>
                <a:tab pos="7543799" algn="l"/>
                <a:tab pos="8458200" algn="l"/>
                <a:tab pos="9372600" algn="l"/>
              </a:tabLst>
              <a:defRPr lang="fr-CA" sz="2000" b="0" i="0" u="none" strike="noStrike" kern="1200" cap="none" baseline="0">
                <a:ln>
                  <a:noFill/>
                </a:ln>
                <a:solidFill>
                  <a:srgbClr val="000000"/>
                </a:solidFill>
                <a:latin typeface="Candara" pitchFamily="34"/>
                <a:ea typeface="Microsoft YaHei" pitchFamily="2"/>
                <a:cs typeface="Mangal" pitchFamily="2"/>
              </a:defRPr>
            </a:lvl3pPr>
            <a:lvl4pPr marL="914399" marR="0" lvl="3" indent="-228600" algn="l" rtl="0" hangingPunct="0">
              <a:lnSpc>
                <a:spcPct val="100000"/>
              </a:lnSpc>
              <a:spcBef>
                <a:spcPts val="1199"/>
              </a:spcBef>
              <a:spcAft>
                <a:spcPts val="0"/>
              </a:spcAft>
              <a:buSzPts val="2057"/>
              <a:buBlip>
                <a:blip r:embed="rId4"/>
              </a:buBlip>
              <a:tabLst>
                <a:tab pos="914400" algn="l"/>
                <a:tab pos="1828800" algn="l"/>
                <a:tab pos="2743199" algn="l"/>
                <a:tab pos="3657600" algn="l"/>
                <a:tab pos="4572000" algn="l"/>
                <a:tab pos="5486399" algn="l"/>
                <a:tab pos="6400799" algn="l"/>
                <a:tab pos="7315200" algn="l"/>
                <a:tab pos="8229600" algn="l"/>
                <a:tab pos="9144000" algn="l"/>
              </a:tabLst>
              <a:defRPr lang="fr-CA" sz="2000" b="0" i="0" u="none" strike="noStrike" kern="1200" cap="none" baseline="0">
                <a:ln>
                  <a:noFill/>
                </a:ln>
                <a:solidFill>
                  <a:srgbClr val="000000"/>
                </a:solidFill>
                <a:latin typeface="Candara" pitchFamily="34"/>
                <a:ea typeface="Microsoft YaHei" pitchFamily="2"/>
                <a:cs typeface="Mangal" pitchFamily="2"/>
              </a:defRPr>
            </a:lvl4pPr>
            <a:lvl5pPr marL="1143000" marR="0" lvl="4" indent="-228600" algn="l" rtl="0" hangingPunct="0">
              <a:lnSpc>
                <a:spcPct val="100000"/>
              </a:lnSpc>
              <a:spcBef>
                <a:spcPts val="1199"/>
              </a:spcBef>
              <a:spcAft>
                <a:spcPts val="0"/>
              </a:spcAft>
              <a:buSzPts val="2057"/>
              <a:buBlip>
                <a:blip r:embed="rId4"/>
              </a:buBlip>
              <a:tabLst>
                <a:tab pos="685799" algn="l"/>
                <a:tab pos="1600200" algn="l"/>
                <a:tab pos="2514600" algn="l"/>
                <a:tab pos="3429000" algn="l"/>
                <a:tab pos="4343400" algn="l"/>
                <a:tab pos="5257800" algn="l"/>
                <a:tab pos="6172200" algn="l"/>
                <a:tab pos="7086600" algn="l"/>
                <a:tab pos="8000999" algn="l"/>
                <a:tab pos="8915399" algn="l"/>
              </a:tabLst>
              <a:defRPr lang="fr-CA" sz="2000" b="0" i="0" u="none" strike="noStrike" kern="1200" cap="none" baseline="0">
                <a:ln>
                  <a:noFill/>
                </a:ln>
                <a:solidFill>
                  <a:srgbClr val="000000"/>
                </a:solidFill>
                <a:latin typeface="Candara" pitchFamily="34"/>
                <a:ea typeface="Microsoft YaHei" pitchFamily="2"/>
                <a:cs typeface="Mangal" pitchFamily="2"/>
              </a:defRPr>
            </a:lvl5pPr>
            <a:lvl6pPr marL="1143000" marR="0" lvl="5" indent="-228600" algn="l" rtl="0" hangingPunct="0">
              <a:lnSpc>
                <a:spcPct val="100000"/>
              </a:lnSpc>
              <a:spcBef>
                <a:spcPts val="1199"/>
              </a:spcBef>
              <a:spcAft>
                <a:spcPts val="0"/>
              </a:spcAft>
              <a:buSzPts val="2057"/>
              <a:buBlip>
                <a:blip r:embed="rId4"/>
              </a:buBlip>
              <a:tabLst>
                <a:tab pos="685799" algn="l"/>
                <a:tab pos="1600200" algn="l"/>
                <a:tab pos="2514600" algn="l"/>
                <a:tab pos="3429000" algn="l"/>
                <a:tab pos="4343400" algn="l"/>
                <a:tab pos="5257800" algn="l"/>
                <a:tab pos="6172200" algn="l"/>
                <a:tab pos="7086600" algn="l"/>
                <a:tab pos="8000999" algn="l"/>
                <a:tab pos="8915399" algn="l"/>
              </a:tabLst>
              <a:defRPr lang="fr-CA" sz="2000" b="0" i="0" u="none" strike="noStrike" kern="1200" cap="none" baseline="0">
                <a:ln>
                  <a:noFill/>
                </a:ln>
                <a:solidFill>
                  <a:srgbClr val="000000"/>
                </a:solidFill>
                <a:latin typeface="Candara" pitchFamily="34"/>
                <a:ea typeface="Microsoft YaHei" pitchFamily="2"/>
                <a:cs typeface="Mangal" pitchFamily="2"/>
              </a:defRPr>
            </a:lvl6pPr>
            <a:lvl7pPr marL="1143000" marR="0" lvl="6" indent="-228600" algn="l" rtl="0" hangingPunct="0">
              <a:lnSpc>
                <a:spcPct val="100000"/>
              </a:lnSpc>
              <a:spcBef>
                <a:spcPts val="1199"/>
              </a:spcBef>
              <a:spcAft>
                <a:spcPts val="0"/>
              </a:spcAft>
              <a:buSzPts val="2057"/>
              <a:buBlip>
                <a:blip r:embed="rId4"/>
              </a:buBlip>
              <a:tabLst>
                <a:tab pos="685799" algn="l"/>
                <a:tab pos="1600200" algn="l"/>
                <a:tab pos="2514600" algn="l"/>
                <a:tab pos="3429000" algn="l"/>
                <a:tab pos="4343400" algn="l"/>
                <a:tab pos="5257800" algn="l"/>
                <a:tab pos="6172200" algn="l"/>
                <a:tab pos="7086600" algn="l"/>
                <a:tab pos="8000999" algn="l"/>
                <a:tab pos="8915399" algn="l"/>
              </a:tabLst>
              <a:defRPr lang="fr-CA" sz="2000" b="0" i="0" u="none" strike="noStrike" kern="1200" cap="none" baseline="0">
                <a:ln>
                  <a:noFill/>
                </a:ln>
                <a:solidFill>
                  <a:srgbClr val="000000"/>
                </a:solidFill>
                <a:latin typeface="Candara" pitchFamily="34"/>
                <a:ea typeface="Microsoft YaHei" pitchFamily="2"/>
                <a:cs typeface="Mangal" pitchFamily="2"/>
              </a:defRPr>
            </a:lvl7pPr>
            <a:lvl8pPr marL="1143000" marR="0" lvl="7" indent="-228600" algn="l" rtl="0" hangingPunct="0">
              <a:lnSpc>
                <a:spcPct val="100000"/>
              </a:lnSpc>
              <a:spcBef>
                <a:spcPts val="1199"/>
              </a:spcBef>
              <a:spcAft>
                <a:spcPts val="0"/>
              </a:spcAft>
              <a:buSzPts val="2057"/>
              <a:buBlip>
                <a:blip r:embed="rId4"/>
              </a:buBlip>
              <a:tabLst>
                <a:tab pos="685799" algn="l"/>
                <a:tab pos="1600200" algn="l"/>
                <a:tab pos="2514600" algn="l"/>
                <a:tab pos="3429000" algn="l"/>
                <a:tab pos="4343400" algn="l"/>
                <a:tab pos="5257800" algn="l"/>
                <a:tab pos="6172200" algn="l"/>
                <a:tab pos="7086600" algn="l"/>
                <a:tab pos="8000999" algn="l"/>
                <a:tab pos="8915399" algn="l"/>
              </a:tabLst>
              <a:defRPr lang="fr-CA" sz="2000" b="0" i="0" u="none" strike="noStrike" kern="1200" cap="none" baseline="0">
                <a:ln>
                  <a:noFill/>
                </a:ln>
                <a:solidFill>
                  <a:srgbClr val="000000"/>
                </a:solidFill>
                <a:latin typeface="Candara" pitchFamily="34"/>
                <a:ea typeface="Microsoft YaHei" pitchFamily="2"/>
                <a:cs typeface="Mangal" pitchFamily="2"/>
              </a:defRPr>
            </a:lvl8pPr>
            <a:lvl9pPr marL="1143000" marR="0" lvl="8" indent="-228600" algn="l" rtl="0" hangingPunct="0">
              <a:lnSpc>
                <a:spcPct val="100000"/>
              </a:lnSpc>
              <a:spcBef>
                <a:spcPts val="1199"/>
              </a:spcBef>
              <a:spcAft>
                <a:spcPts val="0"/>
              </a:spcAft>
              <a:buSzPts val="2057"/>
              <a:buBlip>
                <a:blip r:embed="rId4"/>
              </a:buBlip>
              <a:tabLst>
                <a:tab pos="685799" algn="l"/>
                <a:tab pos="1600200" algn="l"/>
                <a:tab pos="2514600" algn="l"/>
                <a:tab pos="3429000" algn="l"/>
                <a:tab pos="4343400" algn="l"/>
                <a:tab pos="5257800" algn="l"/>
                <a:tab pos="6172200" algn="l"/>
                <a:tab pos="7086600" algn="l"/>
                <a:tab pos="8000999" algn="l"/>
                <a:tab pos="8915399" algn="l"/>
              </a:tabLst>
              <a:defRPr lang="fr-CA" sz="2000" b="0" i="0" u="none" strike="noStrike" kern="1200" cap="none" baseline="0">
                <a:ln>
                  <a:noFill/>
                </a:ln>
                <a:solidFill>
                  <a:srgbClr val="000000"/>
                </a:solidFill>
                <a:latin typeface="Candara" pitchFamily="34"/>
                <a:ea typeface="Microsoft YaHei" pitchFamily="2"/>
                <a:cs typeface="Mangal" pitchFamily="2"/>
              </a:defRPr>
            </a:lvl9pPr>
          </a:lstStyle>
          <a:p>
            <a:pPr marL="0" lvl="0" indent="0" hangingPunct="1"/>
            <a:r>
              <a:rPr lang="fr-CA" sz="3300" dirty="0">
                <a:solidFill>
                  <a:srgbClr val="473A35"/>
                </a:solidFill>
              </a:rPr>
              <a:t>Hormone de croissance(IGF1)</a:t>
            </a:r>
          </a:p>
          <a:p>
            <a:pPr marL="0" lvl="0" indent="0" hangingPunct="1"/>
            <a:r>
              <a:rPr lang="fr-CA" sz="3300" dirty="0">
                <a:solidFill>
                  <a:srgbClr val="473A35"/>
                </a:solidFill>
              </a:rPr>
              <a:t>Mélatonine</a:t>
            </a:r>
          </a:p>
          <a:p>
            <a:pPr marL="0" lvl="0" indent="0" hangingPunct="1"/>
            <a:r>
              <a:rPr lang="fr-CA" sz="3300" dirty="0">
                <a:solidFill>
                  <a:srgbClr val="473A35"/>
                </a:solidFill>
              </a:rPr>
              <a:t>Thyroxine</a:t>
            </a:r>
          </a:p>
          <a:p>
            <a:pPr marL="0" lvl="0" indent="0" hangingPunct="1"/>
            <a:r>
              <a:rPr lang="fr-CA" sz="3300" dirty="0">
                <a:solidFill>
                  <a:srgbClr val="473A35"/>
                </a:solidFill>
              </a:rPr>
              <a:t>DHEA (S)</a:t>
            </a:r>
          </a:p>
          <a:p>
            <a:pPr lvl="0" hangingPunct="1">
              <a:buNone/>
            </a:pPr>
            <a:endParaRPr lang="fr-CA" sz="3300" dirty="0">
              <a:solidFill>
                <a:srgbClr val="473A35"/>
              </a:solidFill>
            </a:endParaRPr>
          </a:p>
          <a:p>
            <a:pPr marL="0" lvl="0" indent="0" hangingPunct="1"/>
            <a:r>
              <a:rPr lang="fr-CA" sz="3300" dirty="0">
                <a:solidFill>
                  <a:srgbClr val="473A35"/>
                </a:solidFill>
              </a:rPr>
              <a:t>Œstrogène</a:t>
            </a:r>
          </a:p>
          <a:p>
            <a:pPr marL="0" lvl="0" indent="0" hangingPunct="1"/>
            <a:r>
              <a:rPr lang="fr-CA" sz="3300" dirty="0">
                <a:solidFill>
                  <a:srgbClr val="473A35"/>
                </a:solidFill>
              </a:rPr>
              <a:t>Progestérone</a:t>
            </a:r>
          </a:p>
          <a:p>
            <a:pPr marL="0" lvl="0" indent="0" hangingPunct="1"/>
            <a:r>
              <a:rPr lang="fr-CA" sz="3300" dirty="0">
                <a:solidFill>
                  <a:srgbClr val="473A35"/>
                </a:solidFill>
              </a:rPr>
              <a:t>Testostérone</a:t>
            </a:r>
          </a:p>
        </p:txBody>
      </p:sp>
      <p:sp>
        <p:nvSpPr>
          <p:cNvPr id="3" name="Espace réservé du texte 2"/>
          <p:cNvSpPr txBox="1">
            <a:spLocks noGrp="1"/>
          </p:cNvSpPr>
          <p:nvPr>
            <p:ph type="body" idx="4294967295"/>
          </p:nvPr>
        </p:nvSpPr>
        <p:spPr>
          <a:xfrm>
            <a:off x="76140" y="764704"/>
            <a:ext cx="4648320" cy="5486399"/>
          </a:xfrm>
        </p:spPr>
        <p:txBody>
          <a:bodyPr wrap="square" lIns="91440" tIns="45720" rIns="91440" bIns="45720"/>
          <a:lstStyle>
            <a:defPPr marL="228600" marR="0" lvl="0" indent="-228600" algn="l" rtl="0" hangingPunct="0">
              <a:lnSpc>
                <a:spcPct val="100000"/>
              </a:lnSpc>
              <a:spcBef>
                <a:spcPts val="1199"/>
              </a:spcBef>
              <a:spcAft>
                <a:spcPts val="0"/>
              </a:spcAft>
              <a:buSzPts val="2263"/>
              <a:buNone/>
              <a:tabLst>
                <a:tab pos="685799" algn="l"/>
                <a:tab pos="1600200" algn="l"/>
                <a:tab pos="2514600" algn="l"/>
                <a:tab pos="3429000" algn="l"/>
                <a:tab pos="4343400" algn="l"/>
                <a:tab pos="5257800" algn="l"/>
                <a:tab pos="6172200" algn="l"/>
                <a:tab pos="7086600" algn="l"/>
                <a:tab pos="8000999" algn="l"/>
                <a:tab pos="8915399" algn="l"/>
                <a:tab pos="9829800" algn="l"/>
              </a:tabLst>
              <a:defRPr lang="fr-CA" sz="2200" b="0" i="0" u="none" strike="noStrike" kern="1200" cap="none" baseline="0">
                <a:ln>
                  <a:noFill/>
                </a:ln>
                <a:solidFill>
                  <a:srgbClr val="000000"/>
                </a:solidFill>
                <a:latin typeface="Candara" pitchFamily="34"/>
                <a:ea typeface="Microsoft YaHei" pitchFamily="2"/>
                <a:cs typeface="Mangal" pitchFamily="2"/>
              </a:defRPr>
            </a:defPPr>
            <a:lvl1pPr marL="228600" marR="0" lvl="0" indent="-228600" algn="l" rtl="0" hangingPunct="0">
              <a:lnSpc>
                <a:spcPct val="100000"/>
              </a:lnSpc>
              <a:spcBef>
                <a:spcPts val="1199"/>
              </a:spcBef>
              <a:spcAft>
                <a:spcPts val="0"/>
              </a:spcAft>
              <a:buSzPts val="2263"/>
              <a:buBlip>
                <a:blip r:embed="rId3"/>
              </a:buBlip>
              <a:tabLst>
                <a:tab pos="685799" algn="l"/>
                <a:tab pos="1600200" algn="l"/>
                <a:tab pos="2514600" algn="l"/>
                <a:tab pos="3429000" algn="l"/>
                <a:tab pos="4343400" algn="l"/>
                <a:tab pos="5257800" algn="l"/>
                <a:tab pos="6172200" algn="l"/>
                <a:tab pos="7086600" algn="l"/>
                <a:tab pos="8000999" algn="l"/>
                <a:tab pos="8915399" algn="l"/>
                <a:tab pos="9829800" algn="l"/>
              </a:tabLst>
              <a:defRPr lang="fr-CA" sz="2200" b="0" i="0" u="none" strike="noStrike" kern="1200" cap="none" baseline="0">
                <a:ln>
                  <a:noFill/>
                </a:ln>
                <a:solidFill>
                  <a:srgbClr val="000000"/>
                </a:solidFill>
                <a:latin typeface="Candara" pitchFamily="34"/>
                <a:ea typeface="Microsoft YaHei" pitchFamily="2"/>
                <a:cs typeface="Mangal" pitchFamily="2"/>
              </a:defRPr>
            </a:lvl1pPr>
            <a:lvl2pPr marL="457200" marR="0" lvl="1" indent="-228600" algn="l" rtl="0" hangingPunct="0">
              <a:lnSpc>
                <a:spcPct val="100000"/>
              </a:lnSpc>
              <a:spcBef>
                <a:spcPts val="1199"/>
              </a:spcBef>
              <a:spcAft>
                <a:spcPts val="0"/>
              </a:spcAft>
              <a:buSzPts val="2057"/>
              <a:buBlip>
                <a:blip r:embed="rId4"/>
              </a:buBlip>
              <a:tabLst>
                <a:tab pos="457200" algn="l"/>
                <a:tab pos="1371599" algn="l"/>
                <a:tab pos="2286000" algn="l"/>
                <a:tab pos="3200400" algn="l"/>
                <a:tab pos="4114800" algn="l"/>
                <a:tab pos="5029200" algn="l"/>
                <a:tab pos="5943600" algn="l"/>
                <a:tab pos="6858000" algn="l"/>
                <a:tab pos="7772400" algn="l"/>
                <a:tab pos="8686800" algn="l"/>
                <a:tab pos="9601200" algn="l"/>
              </a:tabLst>
              <a:defRPr lang="fr-CA" sz="2000" b="0" i="0" u="none" strike="noStrike" kern="1200" cap="none" baseline="0">
                <a:ln>
                  <a:noFill/>
                </a:ln>
                <a:solidFill>
                  <a:srgbClr val="000000"/>
                </a:solidFill>
                <a:latin typeface="Candara" pitchFamily="34"/>
                <a:ea typeface="Microsoft YaHei" pitchFamily="2"/>
                <a:cs typeface="Mangal" pitchFamily="2"/>
              </a:defRPr>
            </a:lvl2pPr>
            <a:lvl3pPr marL="685800" marR="0" lvl="2" indent="-228600" algn="l" rtl="0" hangingPunct="0">
              <a:lnSpc>
                <a:spcPct val="100000"/>
              </a:lnSpc>
              <a:spcBef>
                <a:spcPts val="1199"/>
              </a:spcBef>
              <a:spcAft>
                <a:spcPts val="0"/>
              </a:spcAft>
              <a:buSzPts val="2057"/>
              <a:buBlip>
                <a:blip r:embed="rId4"/>
              </a:buBlip>
              <a:tabLst>
                <a:tab pos="228600" algn="l"/>
                <a:tab pos="1143000" algn="l"/>
                <a:tab pos="2057400" algn="l"/>
                <a:tab pos="2971800" algn="l"/>
                <a:tab pos="3886200" algn="l"/>
                <a:tab pos="4800600" algn="l"/>
                <a:tab pos="5715000" algn="l"/>
                <a:tab pos="6629400" algn="l"/>
                <a:tab pos="7543799" algn="l"/>
                <a:tab pos="8458200" algn="l"/>
                <a:tab pos="9372600" algn="l"/>
              </a:tabLst>
              <a:defRPr lang="fr-CA" sz="2000" b="0" i="0" u="none" strike="noStrike" kern="1200" cap="none" baseline="0">
                <a:ln>
                  <a:noFill/>
                </a:ln>
                <a:solidFill>
                  <a:srgbClr val="000000"/>
                </a:solidFill>
                <a:latin typeface="Candara" pitchFamily="34"/>
                <a:ea typeface="Microsoft YaHei" pitchFamily="2"/>
                <a:cs typeface="Mangal" pitchFamily="2"/>
              </a:defRPr>
            </a:lvl3pPr>
            <a:lvl4pPr marL="914399" marR="0" lvl="3" indent="-228600" algn="l" rtl="0" hangingPunct="0">
              <a:lnSpc>
                <a:spcPct val="100000"/>
              </a:lnSpc>
              <a:spcBef>
                <a:spcPts val="1199"/>
              </a:spcBef>
              <a:spcAft>
                <a:spcPts val="0"/>
              </a:spcAft>
              <a:buSzPts val="2057"/>
              <a:buBlip>
                <a:blip r:embed="rId4"/>
              </a:buBlip>
              <a:tabLst>
                <a:tab pos="914400" algn="l"/>
                <a:tab pos="1828800" algn="l"/>
                <a:tab pos="2743199" algn="l"/>
                <a:tab pos="3657600" algn="l"/>
                <a:tab pos="4572000" algn="l"/>
                <a:tab pos="5486399" algn="l"/>
                <a:tab pos="6400799" algn="l"/>
                <a:tab pos="7315200" algn="l"/>
                <a:tab pos="8229600" algn="l"/>
                <a:tab pos="9144000" algn="l"/>
              </a:tabLst>
              <a:defRPr lang="fr-CA" sz="2000" b="0" i="0" u="none" strike="noStrike" kern="1200" cap="none" baseline="0">
                <a:ln>
                  <a:noFill/>
                </a:ln>
                <a:solidFill>
                  <a:srgbClr val="000000"/>
                </a:solidFill>
                <a:latin typeface="Candara" pitchFamily="34"/>
                <a:ea typeface="Microsoft YaHei" pitchFamily="2"/>
                <a:cs typeface="Mangal" pitchFamily="2"/>
              </a:defRPr>
            </a:lvl4pPr>
            <a:lvl5pPr marL="1143000" marR="0" lvl="4" indent="-228600" algn="l" rtl="0" hangingPunct="0">
              <a:lnSpc>
                <a:spcPct val="100000"/>
              </a:lnSpc>
              <a:spcBef>
                <a:spcPts val="1199"/>
              </a:spcBef>
              <a:spcAft>
                <a:spcPts val="0"/>
              </a:spcAft>
              <a:buSzPts val="2057"/>
              <a:buBlip>
                <a:blip r:embed="rId4"/>
              </a:buBlip>
              <a:tabLst>
                <a:tab pos="685799" algn="l"/>
                <a:tab pos="1600200" algn="l"/>
                <a:tab pos="2514600" algn="l"/>
                <a:tab pos="3429000" algn="l"/>
                <a:tab pos="4343400" algn="l"/>
                <a:tab pos="5257800" algn="l"/>
                <a:tab pos="6172200" algn="l"/>
                <a:tab pos="7086600" algn="l"/>
                <a:tab pos="8000999" algn="l"/>
                <a:tab pos="8915399" algn="l"/>
              </a:tabLst>
              <a:defRPr lang="fr-CA" sz="2000" b="0" i="0" u="none" strike="noStrike" kern="1200" cap="none" baseline="0">
                <a:ln>
                  <a:noFill/>
                </a:ln>
                <a:solidFill>
                  <a:srgbClr val="000000"/>
                </a:solidFill>
                <a:latin typeface="Candara" pitchFamily="34"/>
                <a:ea typeface="Microsoft YaHei" pitchFamily="2"/>
                <a:cs typeface="Mangal" pitchFamily="2"/>
              </a:defRPr>
            </a:lvl5pPr>
            <a:lvl6pPr marL="1143000" marR="0" lvl="5" indent="-228600" algn="l" rtl="0" hangingPunct="0">
              <a:lnSpc>
                <a:spcPct val="100000"/>
              </a:lnSpc>
              <a:spcBef>
                <a:spcPts val="1199"/>
              </a:spcBef>
              <a:spcAft>
                <a:spcPts val="0"/>
              </a:spcAft>
              <a:buSzPts val="2057"/>
              <a:buBlip>
                <a:blip r:embed="rId4"/>
              </a:buBlip>
              <a:tabLst>
                <a:tab pos="685799" algn="l"/>
                <a:tab pos="1600200" algn="l"/>
                <a:tab pos="2514600" algn="l"/>
                <a:tab pos="3429000" algn="l"/>
                <a:tab pos="4343400" algn="l"/>
                <a:tab pos="5257800" algn="l"/>
                <a:tab pos="6172200" algn="l"/>
                <a:tab pos="7086600" algn="l"/>
                <a:tab pos="8000999" algn="l"/>
                <a:tab pos="8915399" algn="l"/>
              </a:tabLst>
              <a:defRPr lang="fr-CA" sz="2000" b="0" i="0" u="none" strike="noStrike" kern="1200" cap="none" baseline="0">
                <a:ln>
                  <a:noFill/>
                </a:ln>
                <a:solidFill>
                  <a:srgbClr val="000000"/>
                </a:solidFill>
                <a:latin typeface="Candara" pitchFamily="34"/>
                <a:ea typeface="Microsoft YaHei" pitchFamily="2"/>
                <a:cs typeface="Mangal" pitchFamily="2"/>
              </a:defRPr>
            </a:lvl6pPr>
            <a:lvl7pPr marL="1143000" marR="0" lvl="6" indent="-228600" algn="l" rtl="0" hangingPunct="0">
              <a:lnSpc>
                <a:spcPct val="100000"/>
              </a:lnSpc>
              <a:spcBef>
                <a:spcPts val="1199"/>
              </a:spcBef>
              <a:spcAft>
                <a:spcPts val="0"/>
              </a:spcAft>
              <a:buSzPts val="2057"/>
              <a:buBlip>
                <a:blip r:embed="rId4"/>
              </a:buBlip>
              <a:tabLst>
                <a:tab pos="685799" algn="l"/>
                <a:tab pos="1600200" algn="l"/>
                <a:tab pos="2514600" algn="l"/>
                <a:tab pos="3429000" algn="l"/>
                <a:tab pos="4343400" algn="l"/>
                <a:tab pos="5257800" algn="l"/>
                <a:tab pos="6172200" algn="l"/>
                <a:tab pos="7086600" algn="l"/>
                <a:tab pos="8000999" algn="l"/>
                <a:tab pos="8915399" algn="l"/>
              </a:tabLst>
              <a:defRPr lang="fr-CA" sz="2000" b="0" i="0" u="none" strike="noStrike" kern="1200" cap="none" baseline="0">
                <a:ln>
                  <a:noFill/>
                </a:ln>
                <a:solidFill>
                  <a:srgbClr val="000000"/>
                </a:solidFill>
                <a:latin typeface="Candara" pitchFamily="34"/>
                <a:ea typeface="Microsoft YaHei" pitchFamily="2"/>
                <a:cs typeface="Mangal" pitchFamily="2"/>
              </a:defRPr>
            </a:lvl7pPr>
            <a:lvl8pPr marL="1143000" marR="0" lvl="7" indent="-228600" algn="l" rtl="0" hangingPunct="0">
              <a:lnSpc>
                <a:spcPct val="100000"/>
              </a:lnSpc>
              <a:spcBef>
                <a:spcPts val="1199"/>
              </a:spcBef>
              <a:spcAft>
                <a:spcPts val="0"/>
              </a:spcAft>
              <a:buSzPts val="2057"/>
              <a:buBlip>
                <a:blip r:embed="rId4"/>
              </a:buBlip>
              <a:tabLst>
                <a:tab pos="685799" algn="l"/>
                <a:tab pos="1600200" algn="l"/>
                <a:tab pos="2514600" algn="l"/>
                <a:tab pos="3429000" algn="l"/>
                <a:tab pos="4343400" algn="l"/>
                <a:tab pos="5257800" algn="l"/>
                <a:tab pos="6172200" algn="l"/>
                <a:tab pos="7086600" algn="l"/>
                <a:tab pos="8000999" algn="l"/>
                <a:tab pos="8915399" algn="l"/>
              </a:tabLst>
              <a:defRPr lang="fr-CA" sz="2000" b="0" i="0" u="none" strike="noStrike" kern="1200" cap="none" baseline="0">
                <a:ln>
                  <a:noFill/>
                </a:ln>
                <a:solidFill>
                  <a:srgbClr val="000000"/>
                </a:solidFill>
                <a:latin typeface="Candara" pitchFamily="34"/>
                <a:ea typeface="Microsoft YaHei" pitchFamily="2"/>
                <a:cs typeface="Mangal" pitchFamily="2"/>
              </a:defRPr>
            </a:lvl8pPr>
            <a:lvl9pPr marL="1143000" marR="0" lvl="8" indent="-228600" algn="l" rtl="0" hangingPunct="0">
              <a:lnSpc>
                <a:spcPct val="100000"/>
              </a:lnSpc>
              <a:spcBef>
                <a:spcPts val="1199"/>
              </a:spcBef>
              <a:spcAft>
                <a:spcPts val="0"/>
              </a:spcAft>
              <a:buSzPts val="2057"/>
              <a:buBlip>
                <a:blip r:embed="rId4"/>
              </a:buBlip>
              <a:tabLst>
                <a:tab pos="685799" algn="l"/>
                <a:tab pos="1600200" algn="l"/>
                <a:tab pos="2514600" algn="l"/>
                <a:tab pos="3429000" algn="l"/>
                <a:tab pos="4343400" algn="l"/>
                <a:tab pos="5257800" algn="l"/>
                <a:tab pos="6172200" algn="l"/>
                <a:tab pos="7086600" algn="l"/>
                <a:tab pos="8000999" algn="l"/>
                <a:tab pos="8915399" algn="l"/>
              </a:tabLst>
              <a:defRPr lang="fr-CA" sz="2000" b="0" i="0" u="none" strike="noStrike" kern="1200" cap="none" baseline="0">
                <a:ln>
                  <a:noFill/>
                </a:ln>
                <a:solidFill>
                  <a:srgbClr val="000000"/>
                </a:solidFill>
                <a:latin typeface="Candara" pitchFamily="34"/>
                <a:ea typeface="Microsoft YaHei" pitchFamily="2"/>
                <a:cs typeface="Mangal" pitchFamily="2"/>
              </a:defRPr>
            </a:lvl9pPr>
          </a:lstStyle>
          <a:p>
            <a:pPr marL="0" lvl="0" indent="0" hangingPunct="1"/>
            <a:r>
              <a:rPr lang="fr-CA" sz="3300" dirty="0">
                <a:solidFill>
                  <a:srgbClr val="473A35"/>
                </a:solidFill>
              </a:rPr>
              <a:t>Hypophyse…………..</a:t>
            </a:r>
          </a:p>
          <a:p>
            <a:pPr marL="0" lvl="0" indent="0" hangingPunct="1"/>
            <a:endParaRPr lang="fr-CA" sz="3300" dirty="0">
              <a:solidFill>
                <a:srgbClr val="473A35"/>
              </a:solidFill>
            </a:endParaRPr>
          </a:p>
          <a:p>
            <a:pPr marL="0" lvl="0" indent="0" hangingPunct="1"/>
            <a:r>
              <a:rPr lang="fr-CA" sz="3300" dirty="0">
                <a:solidFill>
                  <a:srgbClr val="473A35"/>
                </a:solidFill>
              </a:rPr>
              <a:t>Pinéale………………..</a:t>
            </a:r>
          </a:p>
          <a:p>
            <a:pPr marL="0" lvl="0" indent="0" hangingPunct="1"/>
            <a:r>
              <a:rPr lang="fr-CA" sz="3300" dirty="0">
                <a:solidFill>
                  <a:srgbClr val="473A35"/>
                </a:solidFill>
              </a:rPr>
              <a:t>Thyroïde……………..</a:t>
            </a:r>
          </a:p>
          <a:p>
            <a:pPr marL="0" lvl="0" indent="0" hangingPunct="1"/>
            <a:r>
              <a:rPr lang="fr-CA" sz="3300" dirty="0">
                <a:solidFill>
                  <a:srgbClr val="473A35"/>
                </a:solidFill>
              </a:rPr>
              <a:t>Surrénales…………..</a:t>
            </a:r>
          </a:p>
          <a:p>
            <a:pPr marL="0" lvl="0" indent="0" hangingPunct="1"/>
            <a:endParaRPr lang="fr-CA" sz="3300" dirty="0">
              <a:solidFill>
                <a:srgbClr val="473A35"/>
              </a:solidFill>
            </a:endParaRPr>
          </a:p>
          <a:p>
            <a:pPr marL="0" lvl="0" indent="0" hangingPunct="1"/>
            <a:r>
              <a:rPr lang="fr-CA" sz="3300" dirty="0">
                <a:solidFill>
                  <a:srgbClr val="473A35"/>
                </a:solidFill>
              </a:rPr>
              <a:t>Gonades……………..</a:t>
            </a:r>
          </a:p>
          <a:p>
            <a:pPr lvl="0" hangingPunct="1">
              <a:buNone/>
              <a:tabLst>
                <a:tab pos="228600" algn="l"/>
                <a:tab pos="914399" algn="l"/>
                <a:tab pos="1828800" algn="l"/>
                <a:tab pos="2743200" algn="l"/>
                <a:tab pos="3657600" algn="l"/>
                <a:tab pos="4572000" algn="l"/>
                <a:tab pos="5486400" algn="l"/>
                <a:tab pos="6400800" algn="l"/>
                <a:tab pos="7315200" algn="l"/>
                <a:tab pos="8229599" algn="l"/>
                <a:tab pos="9143999" algn="l"/>
                <a:tab pos="10058400" algn="l"/>
              </a:tabLst>
            </a:pPr>
            <a:r>
              <a:rPr lang="fr-CA" sz="3300" dirty="0">
                <a:solidFill>
                  <a:srgbClr val="473A35"/>
                </a:solidFill>
              </a:rPr>
              <a:t>Ovaires	   Testicules</a:t>
            </a:r>
          </a:p>
          <a:p>
            <a:pPr marL="0" lvl="0" indent="0" hangingPunct="1">
              <a:buNone/>
            </a:pPr>
            <a:endParaRPr lang="fr-CA" sz="3300" dirty="0">
              <a:solidFill>
                <a:srgbClr val="473A35"/>
              </a:solidFill>
            </a:endParaRPr>
          </a:p>
          <a:p>
            <a:pPr marL="0" lvl="0" indent="0" hangingPunct="1">
              <a:buNone/>
            </a:pPr>
            <a:endParaRPr lang="fr-CA" sz="3300" dirty="0">
              <a:solidFill>
                <a:srgbClr val="473A35"/>
              </a:solidFill>
            </a:endParaRPr>
          </a:p>
        </p:txBody>
      </p:sp>
      <p:sp>
        <p:nvSpPr>
          <p:cNvPr id="4" name="Line 5"/>
          <p:cNvSpPr/>
          <p:nvPr/>
        </p:nvSpPr>
        <p:spPr>
          <a:xfrm flipH="1">
            <a:off x="1219320" y="5334120"/>
            <a:ext cx="380880" cy="152279"/>
          </a:xfrm>
          <a:prstGeom prst="line">
            <a:avLst/>
          </a:prstGeom>
          <a:noFill/>
          <a:ln w="57240">
            <a:solidFill>
              <a:srgbClr val="000000"/>
            </a:solidFill>
            <a:prstDash val="solid"/>
            <a:miter/>
            <a:tailEnd type="arrow"/>
          </a:ln>
        </p:spPr>
        <p:txBody>
          <a:bodyPr vert="horz" wrap="none" lIns="90000" tIns="46800" rIns="90000" bIns="46800" anchor="t" anchorCtr="0" compatLnSpc="1"/>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fr-CA" sz="2400" b="1" i="0" u="none" strike="noStrike" cap="none" baseline="0">
              <a:ln>
                <a:noFill/>
              </a:ln>
              <a:solidFill>
                <a:srgbClr val="000000"/>
              </a:solidFill>
              <a:latin typeface="Times New Roman" pitchFamily="18"/>
              <a:ea typeface="Microsoft YaHei" pitchFamily="2"/>
              <a:cs typeface="Mangal" pitchFamily="2"/>
            </a:endParaRPr>
          </a:p>
        </p:txBody>
      </p:sp>
      <p:sp>
        <p:nvSpPr>
          <p:cNvPr id="5" name="Line 6"/>
          <p:cNvSpPr/>
          <p:nvPr/>
        </p:nvSpPr>
        <p:spPr>
          <a:xfrm>
            <a:off x="2066760" y="5284440"/>
            <a:ext cx="667080" cy="175680"/>
          </a:xfrm>
          <a:prstGeom prst="line">
            <a:avLst/>
          </a:prstGeom>
          <a:noFill/>
          <a:ln w="76320">
            <a:solidFill>
              <a:srgbClr val="000000"/>
            </a:solidFill>
            <a:prstDash val="solid"/>
            <a:miter/>
            <a:tailEnd type="arrow"/>
          </a:ln>
        </p:spPr>
        <p:txBody>
          <a:bodyPr vert="horz" wrap="none" lIns="90000" tIns="46800" rIns="90000" bIns="46800" anchor="t" anchorCtr="0" compatLnSpc="1"/>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fr-CA" sz="2400" b="1" i="0" u="none" strike="noStrike" cap="none" baseline="0">
              <a:ln>
                <a:noFill/>
              </a:ln>
              <a:solidFill>
                <a:srgbClr val="000000"/>
              </a:solidFill>
              <a:latin typeface="Times New Roman" pitchFamily="18"/>
              <a:ea typeface="Microsoft YaHei" pitchFamily="2"/>
              <a:cs typeface="Mangal" pitchFamily="2"/>
            </a:endParaRPr>
          </a:p>
        </p:txBody>
      </p:sp>
    </p:spTree>
    <p:extLst>
      <p:ext uri="{BB962C8B-B14F-4D97-AF65-F5344CB8AC3E}">
        <p14:creationId xmlns:p14="http://schemas.microsoft.com/office/powerpoint/2010/main" val="906230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836712"/>
            <a:ext cx="7520940" cy="548640"/>
          </a:xfrm>
        </p:spPr>
        <p:txBody>
          <a:bodyPr/>
          <a:lstStyle/>
          <a:p>
            <a:pPr algn="ctr"/>
            <a:r>
              <a:rPr lang="fr-CA" dirty="0"/>
              <a:t>Place aux super vieux</a:t>
            </a:r>
          </a:p>
        </p:txBody>
      </p:sp>
      <p:sp>
        <p:nvSpPr>
          <p:cNvPr id="3" name="Espace réservé du contenu 2"/>
          <p:cNvSpPr>
            <a:spLocks noGrp="1"/>
          </p:cNvSpPr>
          <p:nvPr>
            <p:ph idx="1"/>
          </p:nvPr>
        </p:nvSpPr>
        <p:spPr>
          <a:xfrm>
            <a:off x="2483768" y="2204864"/>
            <a:ext cx="4752528" cy="3579849"/>
          </a:xfrm>
        </p:spPr>
        <p:txBody>
          <a:bodyPr/>
          <a:lstStyle/>
          <a:p>
            <a:r>
              <a:rPr lang="fr-CA" dirty="0"/>
              <a:t>Travaillant  &gt; 65 ans</a:t>
            </a:r>
          </a:p>
          <a:p>
            <a:endParaRPr lang="fr-CA" dirty="0"/>
          </a:p>
          <a:p>
            <a:r>
              <a:rPr lang="fr-CA" dirty="0"/>
              <a:t>Obtiennent des diplômes</a:t>
            </a:r>
          </a:p>
          <a:p>
            <a:endParaRPr lang="fr-CA" dirty="0"/>
          </a:p>
          <a:p>
            <a:r>
              <a:rPr lang="fr-CA" dirty="0"/>
              <a:t>Courent des marathons </a:t>
            </a:r>
          </a:p>
          <a:p>
            <a:endParaRPr lang="fr-CA" dirty="0"/>
          </a:p>
          <a:p>
            <a:r>
              <a:rPr lang="fr-CA" dirty="0"/>
              <a:t>Essoufflent même les plus jeunes</a:t>
            </a:r>
          </a:p>
        </p:txBody>
      </p:sp>
    </p:spTree>
    <p:extLst>
      <p:ext uri="{BB962C8B-B14F-4D97-AF65-F5344CB8AC3E}">
        <p14:creationId xmlns:p14="http://schemas.microsoft.com/office/powerpoint/2010/main" val="353705120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re 1"/>
          <p:cNvSpPr>
            <a:spLocks noGrp="1"/>
          </p:cNvSpPr>
          <p:nvPr>
            <p:ph type="title"/>
          </p:nvPr>
        </p:nvSpPr>
        <p:spPr>
          <a:xfrm>
            <a:off x="1619672" y="548680"/>
            <a:ext cx="5545137" cy="782638"/>
          </a:xfrm>
          <a:solidFill>
            <a:schemeClr val="accent3">
              <a:lumMod val="60000"/>
              <a:lumOff val="40000"/>
            </a:schemeClr>
          </a:solidFill>
        </p:spPr>
        <p:txBody>
          <a:bodyPr>
            <a:normAutofit/>
          </a:bodyPr>
          <a:lstStyle/>
          <a:p>
            <a:pPr eaLnBrk="1" fontAlgn="auto" hangingPunct="1">
              <a:spcAft>
                <a:spcPts val="0"/>
              </a:spcAft>
              <a:defRPr/>
            </a:pPr>
            <a:r>
              <a:rPr lang="fr-CA" sz="3200" b="1" dirty="0">
                <a:latin typeface="Book Antiqua" pitchFamily="18" charset="0"/>
              </a:rPr>
              <a:t> LE CONSEIL OMÉGA 3 :</a:t>
            </a:r>
          </a:p>
        </p:txBody>
      </p:sp>
      <p:sp>
        <p:nvSpPr>
          <p:cNvPr id="36867" name="Espace réservé du contenu 2"/>
          <p:cNvSpPr>
            <a:spLocks noGrp="1"/>
          </p:cNvSpPr>
          <p:nvPr>
            <p:ph idx="1"/>
          </p:nvPr>
        </p:nvSpPr>
        <p:spPr>
          <a:xfrm>
            <a:off x="261257" y="1412776"/>
            <a:ext cx="8775239" cy="4608513"/>
          </a:xfrm>
        </p:spPr>
        <p:txBody>
          <a:bodyPr>
            <a:normAutofit lnSpcReduction="10000"/>
          </a:bodyPr>
          <a:lstStyle/>
          <a:p>
            <a:pPr eaLnBrk="1" hangingPunct="1"/>
            <a:r>
              <a:rPr lang="fr-CA" altLang="fr-FR" sz="2400" dirty="0"/>
              <a:t>Consommer </a:t>
            </a:r>
            <a:r>
              <a:rPr lang="fr-CA" altLang="fr-FR" sz="2400" u="sng" dirty="0"/>
              <a:t>poissons gras </a:t>
            </a:r>
          </a:p>
          <a:p>
            <a:pPr eaLnBrk="1" hangingPunct="1"/>
            <a:r>
              <a:rPr lang="fr-CA" altLang="fr-FR" sz="2400" dirty="0"/>
              <a:t>                   de 2 à 3 fois/ semaine</a:t>
            </a:r>
          </a:p>
          <a:p>
            <a:pPr eaLnBrk="1" hangingPunct="1"/>
            <a:r>
              <a:rPr lang="fr-CA" altLang="fr-FR" sz="2400" dirty="0"/>
              <a:t>Consommer </a:t>
            </a:r>
            <a:r>
              <a:rPr lang="fr-CA" altLang="fr-FR" sz="2400" u="sng" dirty="0"/>
              <a:t>graines de lin</a:t>
            </a:r>
            <a:r>
              <a:rPr lang="fr-CA" altLang="fr-FR" sz="2400" dirty="0"/>
              <a:t> fraîchement moulues tous les matins.</a:t>
            </a:r>
          </a:p>
          <a:p>
            <a:pPr eaLnBrk="1" hangingPunct="1"/>
            <a:r>
              <a:rPr lang="fr-CA" altLang="fr-FR" sz="2400" dirty="0"/>
              <a:t>Suppléments</a:t>
            </a:r>
            <a:r>
              <a:rPr lang="fr-CA" altLang="fr-FR" sz="2400" u="sng" dirty="0"/>
              <a:t> </a:t>
            </a:r>
            <a:r>
              <a:rPr lang="fr-CA" altLang="fr-FR" sz="2400" dirty="0"/>
              <a:t>possibles:  </a:t>
            </a:r>
          </a:p>
          <a:p>
            <a:pPr eaLnBrk="1" hangingPunct="1"/>
            <a:r>
              <a:rPr lang="fr-CA" altLang="fr-FR" sz="2400" dirty="0"/>
              <a:t>  - Oméga Joy  </a:t>
            </a:r>
          </a:p>
          <a:p>
            <a:pPr eaLnBrk="1" hangingPunct="1"/>
            <a:r>
              <a:rPr lang="fr-CA" altLang="fr-FR" sz="2400" dirty="0"/>
              <a:t>Huile de poisson: </a:t>
            </a:r>
          </a:p>
          <a:p>
            <a:pPr marL="237744" lvl="2" indent="0">
              <a:buNone/>
            </a:pPr>
            <a:r>
              <a:rPr lang="fr-CA" altLang="fr-FR" sz="2400" dirty="0"/>
              <a:t>   - Anchois</a:t>
            </a:r>
          </a:p>
          <a:p>
            <a:pPr lvl="2">
              <a:buFont typeface="Wingdings" panose="05000000000000000000" pitchFamily="2" charset="2"/>
              <a:buChar char="ü"/>
            </a:pPr>
            <a:r>
              <a:rPr lang="fr-CA" altLang="fr-FR" sz="2400" dirty="0"/>
              <a:t>- Sardine</a:t>
            </a:r>
          </a:p>
          <a:p>
            <a:pPr lvl="2">
              <a:buFont typeface="Wingdings" panose="05000000000000000000" pitchFamily="2" charset="2"/>
              <a:buChar char="ü"/>
            </a:pPr>
            <a:r>
              <a:rPr lang="fr-CA" altLang="fr-FR" sz="2400" dirty="0"/>
              <a:t>- Maquereau</a:t>
            </a:r>
          </a:p>
          <a:p>
            <a:pPr lvl="2">
              <a:buFont typeface="Wingdings" panose="05000000000000000000" pitchFamily="2" charset="2"/>
              <a:buChar char="ü"/>
            </a:pPr>
            <a:r>
              <a:rPr lang="fr-CA" altLang="fr-FR" sz="2400" dirty="0"/>
              <a:t>EPA   </a:t>
            </a:r>
            <a:r>
              <a:rPr lang="fr-CA" altLang="fr-FR" sz="2400" dirty="0" err="1"/>
              <a:t>Eicosapentaenoique</a:t>
            </a:r>
            <a:r>
              <a:rPr lang="fr-CA" altLang="fr-FR" sz="2400" dirty="0"/>
              <a:t> </a:t>
            </a:r>
            <a:r>
              <a:rPr lang="fr-CA" altLang="fr-FR" sz="2400" dirty="0" err="1"/>
              <a:t>acid</a:t>
            </a:r>
            <a:r>
              <a:rPr lang="fr-CA" altLang="fr-FR" sz="2400" dirty="0"/>
              <a:t>   500 mg</a:t>
            </a:r>
          </a:p>
          <a:p>
            <a:pPr lvl="2">
              <a:buFont typeface="Wingdings" panose="05000000000000000000" pitchFamily="2" charset="2"/>
              <a:buChar char="ü"/>
            </a:pPr>
            <a:r>
              <a:rPr lang="fr-CA" altLang="fr-FR" sz="2400" dirty="0"/>
              <a:t>DHA   </a:t>
            </a:r>
            <a:r>
              <a:rPr lang="fr-CA" altLang="fr-FR" sz="2400" dirty="0" err="1"/>
              <a:t>Docosahexaenoïde</a:t>
            </a:r>
            <a:r>
              <a:rPr lang="fr-CA" altLang="fr-FR" sz="2400" dirty="0"/>
              <a:t>   </a:t>
            </a:r>
            <a:r>
              <a:rPr lang="fr-CA" altLang="fr-FR" sz="2400" dirty="0" err="1"/>
              <a:t>acid</a:t>
            </a:r>
            <a:r>
              <a:rPr lang="fr-CA" altLang="fr-FR" sz="2400" dirty="0"/>
              <a:t>   25 mg</a:t>
            </a:r>
          </a:p>
        </p:txBody>
      </p:sp>
    </p:spTree>
    <p:extLst>
      <p:ext uri="{BB962C8B-B14F-4D97-AF65-F5344CB8AC3E}">
        <p14:creationId xmlns:p14="http://schemas.microsoft.com/office/powerpoint/2010/main" val="13593265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e la date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2BD6745-CF82-4239-9EEF-C6E6DAB0A121}" type="datetime1">
              <a:rPr lang="fr-FR" altLang="fr-FR" smtClean="0">
                <a:solidFill>
                  <a:srgbClr val="FFFFFF"/>
                </a:solidFill>
              </a:rPr>
              <a:pPr eaLnBrk="1" hangingPunct="1"/>
              <a:t>10/04/2023</a:t>
            </a:fld>
            <a:endParaRPr lang="fr-FR" altLang="fr-FR">
              <a:solidFill>
                <a:srgbClr val="FFFFFF"/>
              </a:solidFill>
            </a:endParaRPr>
          </a:p>
        </p:txBody>
      </p:sp>
      <p:sp>
        <p:nvSpPr>
          <p:cNvPr id="3" name="Espace réservé du numéro de diapositive 2"/>
          <p:cNvSpPr>
            <a:spLocks noGrp="1"/>
          </p:cNvSpPr>
          <p:nvPr>
            <p:ph type="sldNum" sz="quarter" idx="12"/>
          </p:nvPr>
        </p:nvSpPr>
        <p:spPr/>
        <p:txBody>
          <a:bodyPr>
            <a:normAutofit fontScale="47500" lnSpcReduction="20000"/>
          </a:bodyPr>
          <a:lstStyle/>
          <a:p>
            <a:pPr lvl="1">
              <a:defRPr/>
            </a:pPr>
            <a:fld id="{D1728B9E-EE91-4056-855D-F2F7D0742E37}" type="slidenum">
              <a:rPr lang="fr-FR">
                <a:latin typeface="Arial" charset="0"/>
              </a:rPr>
              <a:pPr lvl="1">
                <a:defRPr/>
              </a:pPr>
              <a:t>111</a:t>
            </a:fld>
            <a:endParaRPr lang="fr-FR">
              <a:latin typeface="+mn-lt"/>
            </a:endParaRPr>
          </a:p>
        </p:txBody>
      </p:sp>
      <p:pic>
        <p:nvPicPr>
          <p:cNvPr id="35844" name="Picture 2" descr="C:\Users\Utilisateur\Pictures\ControlCenter3\Scan\CCF07122015_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692150"/>
            <a:ext cx="4532313" cy="5903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7371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2124075" y="692150"/>
            <a:ext cx="5040313" cy="864642"/>
          </a:xfrm>
          <a:solidFill>
            <a:schemeClr val="accent3">
              <a:lumMod val="60000"/>
              <a:lumOff val="40000"/>
            </a:schemeClr>
          </a:solidFill>
        </p:spPr>
        <p:txBody>
          <a:bodyPr>
            <a:normAutofit/>
          </a:bodyPr>
          <a:lstStyle/>
          <a:p>
            <a:pPr algn="ctr" eaLnBrk="1" fontAlgn="auto" hangingPunct="1">
              <a:spcAft>
                <a:spcPts val="0"/>
              </a:spcAft>
              <a:defRPr/>
            </a:pPr>
            <a:r>
              <a:rPr lang="fr-CA" sz="3600" dirty="0"/>
              <a:t>VITAMINE D</a:t>
            </a:r>
          </a:p>
        </p:txBody>
      </p:sp>
      <p:sp>
        <p:nvSpPr>
          <p:cNvPr id="68610" name="Espace réservé du contenu 2"/>
          <p:cNvSpPr>
            <a:spLocks noGrp="1"/>
          </p:cNvSpPr>
          <p:nvPr>
            <p:ph idx="1"/>
          </p:nvPr>
        </p:nvSpPr>
        <p:spPr>
          <a:xfrm>
            <a:off x="1907704" y="2204864"/>
            <a:ext cx="6336704" cy="2376488"/>
          </a:xfrm>
        </p:spPr>
        <p:txBody>
          <a:bodyPr rtlCol="0">
            <a:normAutofit/>
          </a:bodyPr>
          <a:lstStyle/>
          <a:p>
            <a:pPr eaLnBrk="1" fontAlgn="auto" hangingPunct="1">
              <a:spcAft>
                <a:spcPts val="0"/>
              </a:spcAft>
              <a:defRPr/>
            </a:pPr>
            <a:r>
              <a:rPr lang="fr-CA" altLang="fr-FR" sz="2400" dirty="0"/>
              <a:t>« LA VITAMINE DE L’HEURE SUR LA PLANÈTE »</a:t>
            </a:r>
          </a:p>
          <a:p>
            <a:pPr eaLnBrk="1" fontAlgn="auto" hangingPunct="1">
              <a:spcAft>
                <a:spcPts val="0"/>
              </a:spcAft>
              <a:defRPr/>
            </a:pPr>
            <a:r>
              <a:rPr lang="fr-CA" altLang="fr-FR" sz="2400" u="sng" dirty="0"/>
              <a:t>Recommandation</a:t>
            </a:r>
            <a:r>
              <a:rPr lang="fr-CA" altLang="fr-FR" sz="2400" dirty="0"/>
              <a:t>:</a:t>
            </a:r>
          </a:p>
          <a:p>
            <a:pPr eaLnBrk="1" fontAlgn="auto" hangingPunct="1">
              <a:spcAft>
                <a:spcPts val="0"/>
              </a:spcAft>
              <a:buFont typeface="Wingdings" panose="05000000000000000000" pitchFamily="2" charset="2"/>
              <a:buChar char="ü"/>
              <a:defRPr/>
            </a:pPr>
            <a:r>
              <a:rPr lang="en-CA" altLang="fr-FR" sz="2400" dirty="0"/>
              <a:t>10,000 U.I.  par </a:t>
            </a:r>
            <a:r>
              <a:rPr lang="en-CA" altLang="fr-FR" sz="2400" dirty="0" err="1"/>
              <a:t>semaine</a:t>
            </a:r>
            <a:endParaRPr lang="en-CA" altLang="fr-FR" sz="2400" dirty="0"/>
          </a:p>
          <a:p>
            <a:pPr marL="0" indent="0" eaLnBrk="1" fontAlgn="auto" hangingPunct="1">
              <a:spcAft>
                <a:spcPts val="0"/>
              </a:spcAft>
              <a:defRPr/>
            </a:pPr>
            <a:r>
              <a:rPr lang="en-CA" altLang="fr-FR" sz="2400" dirty="0"/>
              <a:t>                       </a:t>
            </a:r>
            <a:r>
              <a:rPr lang="en-CA" altLang="fr-FR" sz="2400" dirty="0" err="1"/>
              <a:t>ou</a:t>
            </a:r>
            <a:endParaRPr lang="en-CA" altLang="fr-FR" sz="2400" dirty="0"/>
          </a:p>
          <a:p>
            <a:pPr eaLnBrk="1" fontAlgn="auto" hangingPunct="1">
              <a:spcAft>
                <a:spcPts val="0"/>
              </a:spcAft>
              <a:buFont typeface="Wingdings" panose="05000000000000000000" pitchFamily="2" charset="2"/>
              <a:buChar char="ü"/>
              <a:defRPr/>
            </a:pPr>
            <a:r>
              <a:rPr lang="en-CA" altLang="fr-FR" sz="2400" dirty="0"/>
              <a:t>2,000 U.I. par jour</a:t>
            </a:r>
            <a:endParaRPr lang="fr-CA" altLang="fr-FR" sz="2400" dirty="0"/>
          </a:p>
        </p:txBody>
      </p:sp>
      <p:sp>
        <p:nvSpPr>
          <p:cNvPr id="55300" name="Espace réservé de la date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0D0E900-58C8-4CD4-9E06-9BD71CA6B6FF}" type="datetime1">
              <a:rPr lang="fr-FR" altLang="fr-FR" smtClean="0">
                <a:solidFill>
                  <a:srgbClr val="FFFFFF"/>
                </a:solidFill>
              </a:rPr>
              <a:pPr eaLnBrk="1" hangingPunct="1"/>
              <a:t>10/04/2023</a:t>
            </a:fld>
            <a:endParaRPr lang="fr-FR" altLang="fr-FR">
              <a:solidFill>
                <a:srgbClr val="FFFFFF"/>
              </a:solidFill>
            </a:endParaRPr>
          </a:p>
        </p:txBody>
      </p:sp>
      <p:sp>
        <p:nvSpPr>
          <p:cNvPr id="5" name="Espace réservé du numéro de diapositive 4"/>
          <p:cNvSpPr>
            <a:spLocks noGrp="1"/>
          </p:cNvSpPr>
          <p:nvPr>
            <p:ph type="sldNum" sz="quarter" idx="12"/>
          </p:nvPr>
        </p:nvSpPr>
        <p:spPr/>
        <p:txBody>
          <a:bodyPr>
            <a:normAutofit fontScale="47500" lnSpcReduction="20000"/>
          </a:bodyPr>
          <a:lstStyle/>
          <a:p>
            <a:pPr lvl="1">
              <a:defRPr/>
            </a:pPr>
            <a:fld id="{5A1AACEE-AF09-4A05-B3F1-D7740975C59C}" type="slidenum">
              <a:rPr lang="fr-FR">
                <a:latin typeface="Arial" charset="0"/>
              </a:rPr>
              <a:pPr lvl="1">
                <a:defRPr/>
              </a:pPr>
              <a:t>112</a:t>
            </a:fld>
            <a:endParaRPr lang="fr-FR">
              <a:latin typeface="+mn-lt"/>
            </a:endParaRPr>
          </a:p>
        </p:txBody>
      </p:sp>
    </p:spTree>
    <p:extLst>
      <p:ext uri="{BB962C8B-B14F-4D97-AF65-F5344CB8AC3E}">
        <p14:creationId xmlns:p14="http://schemas.microsoft.com/office/powerpoint/2010/main" val="32365498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re 1"/>
          <p:cNvSpPr>
            <a:spLocks noGrp="1"/>
          </p:cNvSpPr>
          <p:nvPr>
            <p:ph type="title"/>
          </p:nvPr>
        </p:nvSpPr>
        <p:spPr>
          <a:xfrm>
            <a:off x="1475656" y="692696"/>
            <a:ext cx="5627688" cy="863501"/>
          </a:xfrm>
          <a:solidFill>
            <a:schemeClr val="accent3">
              <a:lumMod val="60000"/>
              <a:lumOff val="40000"/>
            </a:schemeClr>
          </a:solidFill>
        </p:spPr>
        <p:txBody>
          <a:bodyPr/>
          <a:lstStyle/>
          <a:p>
            <a:pPr algn="ctr" eaLnBrk="1" fontAlgn="auto" hangingPunct="1">
              <a:spcAft>
                <a:spcPts val="0"/>
              </a:spcAft>
              <a:defRPr/>
            </a:pPr>
            <a:r>
              <a:rPr lang="fr-CA" dirty="0"/>
              <a:t>MICROBIOTE et CERVEAU</a:t>
            </a:r>
          </a:p>
        </p:txBody>
      </p:sp>
      <p:sp>
        <p:nvSpPr>
          <p:cNvPr id="40963" name="Espace réservé du contenu 2"/>
          <p:cNvSpPr>
            <a:spLocks noGrp="1"/>
          </p:cNvSpPr>
          <p:nvPr>
            <p:ph idx="1"/>
          </p:nvPr>
        </p:nvSpPr>
        <p:spPr>
          <a:xfrm>
            <a:off x="1259632" y="1988840"/>
            <a:ext cx="6120680" cy="2952328"/>
          </a:xfrm>
        </p:spPr>
        <p:txBody>
          <a:bodyPr>
            <a:noAutofit/>
          </a:bodyPr>
          <a:lstStyle/>
          <a:p>
            <a:pPr eaLnBrk="1" hangingPunct="1"/>
            <a:r>
              <a:rPr lang="fr-CA" altLang="fr-FR" sz="2000" dirty="0"/>
              <a:t>Axe – </a:t>
            </a:r>
            <a:r>
              <a:rPr lang="fr-CA" altLang="fr-FR" sz="2000" dirty="0" err="1"/>
              <a:t>microbiote</a:t>
            </a:r>
            <a:r>
              <a:rPr lang="fr-CA" altLang="fr-FR" sz="2000" dirty="0"/>
              <a:t> – intestin – cerveau;</a:t>
            </a:r>
          </a:p>
          <a:p>
            <a:pPr eaLnBrk="1" hangingPunct="1"/>
            <a:endParaRPr lang="fr-CA" altLang="fr-FR" sz="2000" dirty="0"/>
          </a:p>
          <a:p>
            <a:pPr eaLnBrk="1" hangingPunct="1"/>
            <a:r>
              <a:rPr lang="fr-CA" altLang="fr-FR" sz="2000" dirty="0"/>
              <a:t>Production de neuro transmetteurs par certaines bactéries;</a:t>
            </a:r>
          </a:p>
          <a:p>
            <a:pPr eaLnBrk="1" hangingPunct="1"/>
            <a:endParaRPr lang="fr-CA" altLang="fr-FR" sz="2000" dirty="0"/>
          </a:p>
          <a:p>
            <a:pPr eaLnBrk="1" hangingPunct="1"/>
            <a:r>
              <a:rPr lang="fr-CA" altLang="fr-FR" sz="2000" dirty="0"/>
              <a:t>Ajout de fibres – pré et pro biotiques</a:t>
            </a:r>
          </a:p>
          <a:p>
            <a:pPr lvl="2">
              <a:buFont typeface="Wingdings" pitchFamily="2" charset="2"/>
              <a:buChar char="Ø"/>
            </a:pPr>
            <a:r>
              <a:rPr lang="fr-CA" altLang="fr-FR" sz="2000" dirty="0"/>
              <a:t> Action sur l’humeur</a:t>
            </a:r>
          </a:p>
          <a:p>
            <a:pPr lvl="1" eaLnBrk="1" hangingPunct="1">
              <a:buFontTx/>
              <a:buNone/>
            </a:pPr>
            <a:endParaRPr lang="fr-CA" altLang="fr-FR" sz="2000" dirty="0"/>
          </a:p>
          <a:p>
            <a:pPr lvl="1" eaLnBrk="1" hangingPunct="1">
              <a:buFontTx/>
              <a:buNone/>
            </a:pPr>
            <a:endParaRPr lang="fr-CA" altLang="fr-FR" sz="2000" dirty="0"/>
          </a:p>
        </p:txBody>
      </p:sp>
    </p:spTree>
    <p:extLst>
      <p:ext uri="{BB962C8B-B14F-4D97-AF65-F5344CB8AC3E}">
        <p14:creationId xmlns:p14="http://schemas.microsoft.com/office/powerpoint/2010/main" val="207067579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9712" y="404664"/>
            <a:ext cx="5261208" cy="830992"/>
          </a:xfrm>
          <a:solidFill>
            <a:schemeClr val="accent3">
              <a:lumMod val="60000"/>
              <a:lumOff val="40000"/>
            </a:schemeClr>
          </a:solidFill>
        </p:spPr>
        <p:txBody>
          <a:bodyPr/>
          <a:lstStyle/>
          <a:p>
            <a:pPr algn="ctr"/>
            <a:r>
              <a:rPr lang="fr-CA" sz="3200" dirty="0"/>
              <a:t>PROBIOTIQUES</a:t>
            </a:r>
          </a:p>
        </p:txBody>
      </p:sp>
      <p:sp>
        <p:nvSpPr>
          <p:cNvPr id="3" name="Espace réservé du contenu 2"/>
          <p:cNvSpPr>
            <a:spLocks noGrp="1"/>
          </p:cNvSpPr>
          <p:nvPr>
            <p:ph idx="1"/>
          </p:nvPr>
        </p:nvSpPr>
        <p:spPr>
          <a:xfrm>
            <a:off x="683568" y="1556792"/>
            <a:ext cx="7520940" cy="3579849"/>
          </a:xfrm>
        </p:spPr>
        <p:txBody>
          <a:bodyPr>
            <a:normAutofit lnSpcReduction="10000"/>
          </a:bodyPr>
          <a:lstStyle/>
          <a:p>
            <a:r>
              <a:rPr lang="fr-CA" sz="2400" dirty="0"/>
              <a:t>ORGANISME SAIN:  100,000 MILLIARDS DEBACTÉRIES</a:t>
            </a:r>
          </a:p>
          <a:p>
            <a:r>
              <a:rPr lang="fr-CA" sz="2400" dirty="0"/>
              <a:t>                                de 400 espèces différentes.</a:t>
            </a:r>
          </a:p>
          <a:p>
            <a:r>
              <a:rPr lang="fr-CA" sz="2400" dirty="0"/>
              <a:t>PROBIOTIQUES : </a:t>
            </a:r>
          </a:p>
          <a:p>
            <a:pPr lvl="4"/>
            <a:r>
              <a:rPr lang="fr-CA" sz="2400" dirty="0"/>
              <a:t>BIFIDOBACTÉRIES          plusieurs espèces</a:t>
            </a:r>
          </a:p>
          <a:p>
            <a:pPr lvl="4"/>
            <a:r>
              <a:rPr lang="fr-CA" sz="2400" dirty="0"/>
              <a:t>LACTOBACILLES              de ces familles</a:t>
            </a:r>
          </a:p>
          <a:p>
            <a:pPr marL="0" lvl="1" indent="0">
              <a:buNone/>
            </a:pPr>
            <a:r>
              <a:rPr lang="fr-CA" sz="2400" b="1" dirty="0"/>
              <a:t>SOUCHES HUMAINES</a:t>
            </a:r>
          </a:p>
          <a:p>
            <a:pPr marL="0" lvl="1" indent="0">
              <a:buNone/>
            </a:pPr>
            <a:r>
              <a:rPr lang="fr-CA" sz="2400" b="1" dirty="0"/>
              <a:t>CAPSULES, POUDRES, (YOGOURT?)</a:t>
            </a:r>
          </a:p>
          <a:p>
            <a:pPr marL="0" lvl="1" indent="0">
              <a:buNone/>
            </a:pPr>
            <a:r>
              <a:rPr lang="fr-CA" sz="2400" b="1" dirty="0"/>
              <a:t>DOSE QUOTIDIENNE  20 MILLARD ET MOINS</a:t>
            </a:r>
          </a:p>
          <a:p>
            <a:pPr marL="0" lvl="1" indent="0">
              <a:buNone/>
            </a:pPr>
            <a:r>
              <a:rPr lang="fr-CA" sz="2400" b="1" dirty="0"/>
              <a:t>SUPPLÉMENTS : 10 MILLIARDS</a:t>
            </a:r>
          </a:p>
          <a:p>
            <a:endParaRPr lang="fr-CA" sz="2400" dirty="0"/>
          </a:p>
        </p:txBody>
      </p:sp>
      <p:sp>
        <p:nvSpPr>
          <p:cNvPr id="4" name="Accolade fermante 3"/>
          <p:cNvSpPr/>
          <p:nvPr/>
        </p:nvSpPr>
        <p:spPr>
          <a:xfrm>
            <a:off x="4067944" y="2708920"/>
            <a:ext cx="189735" cy="864096"/>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Tree>
    <p:extLst>
      <p:ext uri="{BB962C8B-B14F-4D97-AF65-F5344CB8AC3E}">
        <p14:creationId xmlns:p14="http://schemas.microsoft.com/office/powerpoint/2010/main" val="36336881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333104"/>
            <a:ext cx="5220391" cy="6524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378791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1475656" y="692696"/>
            <a:ext cx="5832648" cy="1119659"/>
          </a:xfrm>
          <a:solidFill>
            <a:schemeClr val="accent3">
              <a:lumMod val="60000"/>
              <a:lumOff val="40000"/>
            </a:schemeClr>
          </a:solidFill>
        </p:spPr>
        <p:txBody>
          <a:bodyPr/>
          <a:lstStyle/>
          <a:p>
            <a:pPr algn="ctr" eaLnBrk="1" fontAlgn="auto" hangingPunct="1">
              <a:spcAft>
                <a:spcPts val="0"/>
              </a:spcAft>
              <a:defRPr/>
            </a:pPr>
            <a:r>
              <a:rPr lang="fr-CA" sz="3200" dirty="0"/>
              <a:t>3 règles pour améliorer</a:t>
            </a:r>
            <a:br>
              <a:rPr lang="fr-CA" sz="3200" dirty="0"/>
            </a:br>
            <a:r>
              <a:rPr lang="fr-CA" sz="3200" dirty="0"/>
              <a:t> le MICROBIOTE</a:t>
            </a:r>
          </a:p>
        </p:txBody>
      </p:sp>
      <p:sp>
        <p:nvSpPr>
          <p:cNvPr id="44035" name="Espace réservé du contenu 2"/>
          <p:cNvSpPr>
            <a:spLocks noGrp="1"/>
          </p:cNvSpPr>
          <p:nvPr>
            <p:ph idx="1"/>
          </p:nvPr>
        </p:nvSpPr>
        <p:spPr>
          <a:xfrm>
            <a:off x="467544" y="2348880"/>
            <a:ext cx="8229600" cy="2808312"/>
          </a:xfrm>
        </p:spPr>
        <p:txBody>
          <a:bodyPr>
            <a:noAutofit/>
          </a:bodyPr>
          <a:lstStyle/>
          <a:p>
            <a:pPr marL="514350" indent="-514350" eaLnBrk="1" hangingPunct="1">
              <a:buFont typeface="Calibri" pitchFamily="34" charset="0"/>
              <a:buAutoNum type="arabicPeriod"/>
            </a:pPr>
            <a:r>
              <a:rPr lang="fr-CA" altLang="fr-FR" sz="2400" dirty="0"/>
              <a:t>Oméga 3 (réduit l’inflammation)</a:t>
            </a:r>
          </a:p>
          <a:p>
            <a:pPr marL="514350" indent="-514350" eaLnBrk="1" hangingPunct="1">
              <a:buFont typeface="Calibri" pitchFamily="34" charset="0"/>
              <a:buAutoNum type="arabicPeriod"/>
            </a:pPr>
            <a:endParaRPr lang="fr-CA" altLang="fr-FR" sz="2400" dirty="0"/>
          </a:p>
          <a:p>
            <a:pPr marL="514350" indent="-514350">
              <a:buFont typeface="Calibri" pitchFamily="34" charset="0"/>
              <a:buAutoNum type="arabicPeriod"/>
            </a:pPr>
            <a:r>
              <a:rPr lang="fr-CA" altLang="fr-FR" sz="2400" dirty="0"/>
              <a:t>Régime méditerranéen + aliments </a:t>
            </a:r>
            <a:r>
              <a:rPr lang="fr-CA" altLang="fr-FR" sz="2400" dirty="0" err="1"/>
              <a:t>lactofermentés</a:t>
            </a:r>
            <a:r>
              <a:rPr lang="fr-CA" altLang="fr-FR" sz="2400" dirty="0"/>
              <a:t> (choucroute, </a:t>
            </a:r>
            <a:r>
              <a:rPr lang="fr-CA" altLang="fr-FR" sz="2400" dirty="0" err="1"/>
              <a:t>miso</a:t>
            </a:r>
            <a:r>
              <a:rPr lang="fr-CA" altLang="fr-FR" sz="2400" dirty="0"/>
              <a:t>, </a:t>
            </a:r>
            <a:r>
              <a:rPr lang="fr-CA" altLang="fr-FR" sz="2400" dirty="0" err="1"/>
              <a:t>kumbucha</a:t>
            </a:r>
            <a:r>
              <a:rPr lang="fr-CA" altLang="fr-FR" sz="2400" dirty="0"/>
              <a:t>, </a:t>
            </a:r>
            <a:r>
              <a:rPr lang="fr-CA" altLang="fr-FR" sz="2400" dirty="0" err="1"/>
              <a:t>yougourt</a:t>
            </a:r>
            <a:r>
              <a:rPr lang="fr-CA" altLang="fr-FR" sz="2400" dirty="0"/>
              <a:t>, kéfir)</a:t>
            </a:r>
          </a:p>
          <a:p>
            <a:pPr marL="514350" indent="-514350">
              <a:buFont typeface="Calibri" pitchFamily="34" charset="0"/>
              <a:buAutoNum type="arabicPeriod"/>
            </a:pPr>
            <a:endParaRPr lang="fr-CA" altLang="fr-FR" sz="2400" dirty="0"/>
          </a:p>
          <a:p>
            <a:pPr marL="514350" indent="-514350">
              <a:buFont typeface="Calibri" pitchFamily="34" charset="0"/>
              <a:buAutoNum type="arabicPeriod"/>
            </a:pPr>
            <a:r>
              <a:rPr lang="fr-CA" altLang="fr-FR" sz="2400" dirty="0"/>
              <a:t>  </a:t>
            </a:r>
            <a:r>
              <a:rPr lang="fr-CA" altLang="fr-FR" sz="2800" dirty="0"/>
              <a:t>Manger des protéines à chaque repas.</a:t>
            </a:r>
          </a:p>
          <a:p>
            <a:pPr marL="0" indent="0" eaLnBrk="1" hangingPunct="1"/>
            <a:r>
              <a:rPr lang="fr-CA" altLang="fr-FR" sz="2800" dirty="0"/>
              <a:t>         </a:t>
            </a:r>
          </a:p>
          <a:p>
            <a:pPr marL="0" indent="0" eaLnBrk="1" hangingPunct="1"/>
            <a:r>
              <a:rPr lang="fr-CA" altLang="fr-FR" sz="2400" dirty="0"/>
              <a:t>                                                                                             </a:t>
            </a:r>
          </a:p>
        </p:txBody>
      </p:sp>
      <p:sp>
        <p:nvSpPr>
          <p:cNvPr id="44036" name="Espace réservé de la date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5E6E272-DC95-495E-B063-E6B3D020D33E}" type="datetime1">
              <a:rPr lang="fr-FR" altLang="fr-FR" smtClean="0">
                <a:solidFill>
                  <a:srgbClr val="FFFFFF"/>
                </a:solidFill>
              </a:rPr>
              <a:pPr eaLnBrk="1" hangingPunct="1"/>
              <a:t>10/04/2023</a:t>
            </a:fld>
            <a:endParaRPr lang="fr-FR" altLang="fr-FR" dirty="0">
              <a:solidFill>
                <a:srgbClr val="FFFFFF"/>
              </a:solidFill>
            </a:endParaRPr>
          </a:p>
        </p:txBody>
      </p:sp>
    </p:spTree>
    <p:extLst>
      <p:ext uri="{BB962C8B-B14F-4D97-AF65-F5344CB8AC3E}">
        <p14:creationId xmlns:p14="http://schemas.microsoft.com/office/powerpoint/2010/main" val="34400195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19672" y="836712"/>
            <a:ext cx="4824536" cy="1052696"/>
          </a:xfrm>
          <a:solidFill>
            <a:schemeClr val="accent3">
              <a:lumMod val="60000"/>
              <a:lumOff val="40000"/>
            </a:schemeClr>
          </a:solidFill>
        </p:spPr>
        <p:txBody>
          <a:bodyPr/>
          <a:lstStyle/>
          <a:p>
            <a:pPr algn="ctr"/>
            <a:r>
              <a:rPr lang="fr-CA" sz="3600" dirty="0"/>
              <a:t>Et le bio?</a:t>
            </a:r>
          </a:p>
        </p:txBody>
      </p:sp>
      <p:sp>
        <p:nvSpPr>
          <p:cNvPr id="3" name="Espace réservé du contenu 2"/>
          <p:cNvSpPr>
            <a:spLocks noGrp="1"/>
          </p:cNvSpPr>
          <p:nvPr>
            <p:ph idx="1"/>
          </p:nvPr>
        </p:nvSpPr>
        <p:spPr>
          <a:xfrm>
            <a:off x="1115616" y="2780928"/>
            <a:ext cx="7520940" cy="960220"/>
          </a:xfrm>
        </p:spPr>
        <p:txBody>
          <a:bodyPr>
            <a:noAutofit/>
          </a:bodyPr>
          <a:lstStyle/>
          <a:p>
            <a:pPr algn="ctr"/>
            <a:r>
              <a:rPr lang="fr-CA" sz="6000" b="0" dirty="0">
                <a:latin typeface="Bookman Old Style" panose="02050604050505020204" pitchFamily="18" charset="0"/>
              </a:rPr>
              <a:t>Votre opinion…</a:t>
            </a:r>
          </a:p>
        </p:txBody>
      </p:sp>
    </p:spTree>
    <p:extLst>
      <p:ext uri="{BB962C8B-B14F-4D97-AF65-F5344CB8AC3E}">
        <p14:creationId xmlns:p14="http://schemas.microsoft.com/office/powerpoint/2010/main" val="301936229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47664" y="476672"/>
            <a:ext cx="7145383" cy="1911113"/>
          </a:xfrm>
        </p:spPr>
        <p:txBody>
          <a:bodyPr/>
          <a:lstStyle/>
          <a:p>
            <a:r>
              <a:rPr lang="fr-CA" sz="3600" dirty="0"/>
              <a:t>Un bémol:</a:t>
            </a:r>
            <a:br>
              <a:rPr lang="fr-CA" sz="3600" dirty="0"/>
            </a:br>
            <a:r>
              <a:rPr lang="fr-CA" sz="3600" dirty="0"/>
              <a:t>Les perturbateurs endocriniens:</a:t>
            </a:r>
          </a:p>
        </p:txBody>
      </p:sp>
      <p:sp>
        <p:nvSpPr>
          <p:cNvPr id="3" name="Espace réservé du contenu 2"/>
          <p:cNvSpPr>
            <a:spLocks noGrp="1"/>
          </p:cNvSpPr>
          <p:nvPr>
            <p:ph idx="1"/>
          </p:nvPr>
        </p:nvSpPr>
        <p:spPr>
          <a:xfrm>
            <a:off x="611560" y="2708920"/>
            <a:ext cx="8136904" cy="3579849"/>
          </a:xfrm>
        </p:spPr>
        <p:txBody>
          <a:bodyPr>
            <a:normAutofit/>
          </a:bodyPr>
          <a:lstStyle/>
          <a:p>
            <a:pPr>
              <a:buFont typeface="Wingdings" panose="05000000000000000000" pitchFamily="2" charset="2"/>
              <a:buChar char="Ø"/>
            </a:pPr>
            <a:r>
              <a:rPr lang="fr-CA" sz="3200" dirty="0"/>
              <a:t>Pesticides                 - </a:t>
            </a:r>
            <a:r>
              <a:rPr lang="fr-CA" sz="2800" dirty="0"/>
              <a:t>promoteurs de cancer?</a:t>
            </a:r>
          </a:p>
          <a:p>
            <a:pPr>
              <a:buFont typeface="Wingdings" panose="05000000000000000000" pitchFamily="2" charset="2"/>
              <a:buChar char="Ø"/>
            </a:pPr>
            <a:r>
              <a:rPr lang="fr-CA" sz="3200" dirty="0"/>
              <a:t>Insecticides                - </a:t>
            </a:r>
            <a:r>
              <a:rPr lang="fr-CA" sz="2800" dirty="0"/>
              <a:t>maladie de Parkinson?</a:t>
            </a:r>
          </a:p>
          <a:p>
            <a:pPr marL="0" indent="0"/>
            <a:r>
              <a:rPr lang="fr-CA" sz="2800" dirty="0"/>
              <a:t>                                      - perturbateurs de sécrétion         </a:t>
            </a:r>
          </a:p>
          <a:p>
            <a:pPr marL="0" indent="0"/>
            <a:r>
              <a:rPr lang="fr-CA" sz="2800" dirty="0"/>
              <a:t>                        hormonale</a:t>
            </a:r>
            <a:r>
              <a:rPr lang="fr-CA" sz="2400" dirty="0"/>
              <a:t> en influençant l’axe hypophyse</a:t>
            </a:r>
          </a:p>
          <a:p>
            <a:pPr marL="0" indent="0"/>
            <a:r>
              <a:rPr lang="fr-CA" sz="2400" dirty="0"/>
              <a:t>                                 COP 15 </a:t>
            </a:r>
          </a:p>
          <a:p>
            <a:pPr marL="0" indent="0"/>
            <a:endParaRPr lang="fr-CA" sz="3200" dirty="0"/>
          </a:p>
        </p:txBody>
      </p:sp>
      <p:cxnSp>
        <p:nvCxnSpPr>
          <p:cNvPr id="9" name="Connecteur droit 8"/>
          <p:cNvCxnSpPr/>
          <p:nvPr/>
        </p:nvCxnSpPr>
        <p:spPr>
          <a:xfrm>
            <a:off x="2808293" y="2852936"/>
            <a:ext cx="698378" cy="45547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flipV="1">
            <a:off x="2642575" y="3308412"/>
            <a:ext cx="864096" cy="158417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Flèche droite 3"/>
          <p:cNvSpPr/>
          <p:nvPr/>
        </p:nvSpPr>
        <p:spPr>
          <a:xfrm>
            <a:off x="2311143" y="5064258"/>
            <a:ext cx="662863"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5337596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re 1"/>
          <p:cNvSpPr>
            <a:spLocks noGrp="1"/>
          </p:cNvSpPr>
          <p:nvPr>
            <p:ph type="title"/>
          </p:nvPr>
        </p:nvSpPr>
        <p:spPr>
          <a:xfrm>
            <a:off x="827584" y="548680"/>
            <a:ext cx="6635750" cy="935385"/>
          </a:xfrm>
          <a:solidFill>
            <a:schemeClr val="accent3">
              <a:lumMod val="60000"/>
              <a:lumOff val="40000"/>
            </a:schemeClr>
          </a:solidFill>
        </p:spPr>
        <p:txBody>
          <a:bodyPr>
            <a:normAutofit/>
          </a:bodyPr>
          <a:lstStyle/>
          <a:p>
            <a:pPr algn="ctr" eaLnBrk="1" fontAlgn="auto" hangingPunct="1">
              <a:spcAft>
                <a:spcPts val="0"/>
              </a:spcAft>
              <a:defRPr/>
            </a:pPr>
            <a:r>
              <a:rPr lang="fr-CA" dirty="0"/>
              <a:t>Régime méditerranéen</a:t>
            </a:r>
          </a:p>
        </p:txBody>
      </p:sp>
      <p:pic>
        <p:nvPicPr>
          <p:cNvPr id="4915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59832" y="1772816"/>
            <a:ext cx="3816424" cy="4838662"/>
          </a:xfrm>
          <a:noFill/>
          <a:ln w="19050">
            <a:solidFill>
              <a:schemeClr val="tx1"/>
            </a:solidFill>
          </a:ln>
          <a:effectLst>
            <a:prstShdw prst="shdw13" dist="53882" dir="13500000">
              <a:schemeClr val="bg2">
                <a:alpha val="50000"/>
              </a:schemeClr>
            </a:prstShdw>
          </a:effectLst>
        </p:spPr>
      </p:pic>
      <p:sp>
        <p:nvSpPr>
          <p:cNvPr id="49156" name="Espace réservé de la date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2A3E0A8-95F3-4D76-A7AA-174470A896EF}" type="datetime1">
              <a:rPr lang="fr-FR" altLang="fr-FR" smtClean="0">
                <a:solidFill>
                  <a:srgbClr val="FFFFFF"/>
                </a:solidFill>
              </a:rPr>
              <a:pPr eaLnBrk="1" hangingPunct="1"/>
              <a:t>10/04/2023</a:t>
            </a:fld>
            <a:endParaRPr lang="fr-FR" altLang="fr-FR">
              <a:solidFill>
                <a:srgbClr val="FFFFFF"/>
              </a:solidFill>
            </a:endParaRPr>
          </a:p>
        </p:txBody>
      </p:sp>
    </p:spTree>
    <p:extLst>
      <p:ext uri="{BB962C8B-B14F-4D97-AF65-F5344CB8AC3E}">
        <p14:creationId xmlns:p14="http://schemas.microsoft.com/office/powerpoint/2010/main" val="1407128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1196752"/>
            <a:ext cx="7520940" cy="548640"/>
          </a:xfrm>
        </p:spPr>
        <p:txBody>
          <a:bodyPr/>
          <a:lstStyle/>
          <a:p>
            <a:pPr algn="ctr"/>
            <a:r>
              <a:rPr lang="fr-CA" dirty="0"/>
              <a:t>Le secret</a:t>
            </a:r>
          </a:p>
        </p:txBody>
      </p:sp>
      <p:sp>
        <p:nvSpPr>
          <p:cNvPr id="3" name="Espace réservé du contenu 2"/>
          <p:cNvSpPr>
            <a:spLocks noGrp="1"/>
          </p:cNvSpPr>
          <p:nvPr>
            <p:ph idx="1"/>
          </p:nvPr>
        </p:nvSpPr>
        <p:spPr>
          <a:xfrm>
            <a:off x="1979712" y="2276872"/>
            <a:ext cx="5616624" cy="3579849"/>
          </a:xfrm>
        </p:spPr>
        <p:txBody>
          <a:bodyPr/>
          <a:lstStyle/>
          <a:p>
            <a:pPr marL="571500" indent="-457200">
              <a:buFont typeface="+mj-lt"/>
              <a:buAutoNum type="arabicPeriod"/>
            </a:pPr>
            <a:r>
              <a:rPr lang="fr-CA" dirty="0"/>
              <a:t>Génétique</a:t>
            </a:r>
          </a:p>
          <a:p>
            <a:pPr marL="571500" indent="-457200">
              <a:buFont typeface="+mj-lt"/>
              <a:buAutoNum type="arabicPeriod"/>
            </a:pPr>
            <a:r>
              <a:rPr lang="fr-CA" dirty="0"/>
              <a:t>Manger sainement sans excès</a:t>
            </a:r>
          </a:p>
          <a:p>
            <a:pPr marL="571500" indent="-457200">
              <a:buFont typeface="+mj-lt"/>
              <a:buAutoNum type="arabicPeriod"/>
            </a:pPr>
            <a:r>
              <a:rPr lang="fr-CA" dirty="0"/>
              <a:t>Bouger régulièrement</a:t>
            </a:r>
          </a:p>
          <a:p>
            <a:pPr marL="571500" indent="-457200">
              <a:buFont typeface="+mj-lt"/>
              <a:buAutoNum type="arabicPeriod"/>
            </a:pPr>
            <a:r>
              <a:rPr lang="fr-CA" dirty="0"/>
              <a:t>Régime bas en sel</a:t>
            </a:r>
          </a:p>
          <a:p>
            <a:pPr marL="571500" indent="-457200">
              <a:buFont typeface="+mj-lt"/>
              <a:buAutoNum type="arabicPeriod"/>
            </a:pPr>
            <a:r>
              <a:rPr lang="fr-CA" dirty="0"/>
              <a:t>Régime bas en sucre</a:t>
            </a:r>
          </a:p>
          <a:p>
            <a:pPr marL="571500" indent="-457200">
              <a:buFont typeface="+mj-lt"/>
              <a:buAutoNum type="arabicPeriod"/>
            </a:pPr>
            <a:r>
              <a:rPr lang="fr-CA" dirty="0"/>
              <a:t>Régime bas en graisse</a:t>
            </a:r>
          </a:p>
          <a:p>
            <a:pPr marL="571500" indent="-457200">
              <a:buFont typeface="+mj-lt"/>
              <a:buAutoNum type="arabicPeriod"/>
            </a:pPr>
            <a:r>
              <a:rPr lang="fr-CA" dirty="0"/>
              <a:t>Activité régulière cardio vasculaire</a:t>
            </a:r>
          </a:p>
        </p:txBody>
      </p:sp>
    </p:spTree>
    <p:extLst>
      <p:ext uri="{BB962C8B-B14F-4D97-AF65-F5344CB8AC3E}">
        <p14:creationId xmlns:p14="http://schemas.microsoft.com/office/powerpoint/2010/main" val="333899717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9"/>
          <p:cNvSpPr>
            <a:spLocks noGrp="1" noChangeArrowheads="1"/>
          </p:cNvSpPr>
          <p:nvPr>
            <p:ph type="title"/>
          </p:nvPr>
        </p:nvSpPr>
        <p:spPr>
          <a:xfrm>
            <a:off x="827584" y="597818"/>
            <a:ext cx="6984776" cy="1136401"/>
          </a:xfrm>
          <a:solidFill>
            <a:schemeClr val="accent3">
              <a:lumMod val="60000"/>
              <a:lumOff val="40000"/>
            </a:schemeClr>
          </a:solidFill>
        </p:spPr>
        <p:txBody>
          <a:bodyPr wrap="square">
            <a:spAutoFit/>
          </a:bodyPr>
          <a:lstStyle/>
          <a:p>
            <a:pPr algn="ctr" eaLnBrk="1" fontAlgn="auto" hangingPunct="1">
              <a:lnSpc>
                <a:spcPct val="80000"/>
              </a:lnSpc>
              <a:spcBef>
                <a:spcPct val="20000"/>
              </a:spcBef>
              <a:spcAft>
                <a:spcPts val="0"/>
              </a:spcAft>
              <a:buClr>
                <a:schemeClr val="hlink"/>
              </a:buClr>
              <a:buFont typeface="Wingdings" pitchFamily="2" charset="2"/>
              <a:buNone/>
              <a:defRPr/>
            </a:pPr>
            <a:r>
              <a:rPr lang="fr-CA" b="1" dirty="0">
                <a:solidFill>
                  <a:schemeClr val="bg2">
                    <a:lumMod val="25000"/>
                  </a:schemeClr>
                </a:solidFill>
                <a:latin typeface="Book Antiqua" pitchFamily="18" charset="0"/>
              </a:rPr>
              <a:t>Découvrir le régime </a:t>
            </a:r>
            <a:br>
              <a:rPr lang="fr-CA" b="1" dirty="0">
                <a:solidFill>
                  <a:schemeClr val="bg2">
                    <a:lumMod val="25000"/>
                  </a:schemeClr>
                </a:solidFill>
                <a:latin typeface="Book Antiqua" pitchFamily="18" charset="0"/>
              </a:rPr>
            </a:br>
            <a:r>
              <a:rPr lang="fr-CA" b="1" dirty="0">
                <a:solidFill>
                  <a:schemeClr val="bg2">
                    <a:lumMod val="25000"/>
                  </a:schemeClr>
                </a:solidFill>
                <a:latin typeface="Book Antiqua" pitchFamily="18" charset="0"/>
              </a:rPr>
              <a:t>crétois ou </a:t>
            </a:r>
            <a:br>
              <a:rPr lang="fr-CA" b="1" dirty="0">
                <a:solidFill>
                  <a:schemeClr val="bg2">
                    <a:lumMod val="25000"/>
                  </a:schemeClr>
                </a:solidFill>
                <a:latin typeface="Book Antiqua" pitchFamily="18" charset="0"/>
              </a:rPr>
            </a:br>
            <a:r>
              <a:rPr lang="fr-CA" b="1" dirty="0">
                <a:solidFill>
                  <a:schemeClr val="bg2">
                    <a:lumMod val="25000"/>
                  </a:schemeClr>
                </a:solidFill>
                <a:latin typeface="Book Antiqua" pitchFamily="18" charset="0"/>
              </a:rPr>
              <a:t>méditerranéen:</a:t>
            </a:r>
          </a:p>
        </p:txBody>
      </p:sp>
      <p:sp>
        <p:nvSpPr>
          <p:cNvPr id="52227" name="Rectangle 4"/>
          <p:cNvSpPr>
            <a:spLocks noGrp="1" noChangeArrowheads="1"/>
          </p:cNvSpPr>
          <p:nvPr>
            <p:ph idx="1"/>
          </p:nvPr>
        </p:nvSpPr>
        <p:spPr>
          <a:xfrm>
            <a:off x="683568" y="1844824"/>
            <a:ext cx="8280400" cy="3960813"/>
          </a:xfrm>
        </p:spPr>
        <p:txBody>
          <a:bodyPr rtlCol="0">
            <a:noAutofit/>
          </a:bodyPr>
          <a:lstStyle/>
          <a:p>
            <a:pPr eaLnBrk="1" fontAlgn="auto" hangingPunct="1">
              <a:lnSpc>
                <a:spcPct val="80000"/>
              </a:lnSpc>
              <a:spcAft>
                <a:spcPts val="0"/>
              </a:spcAft>
              <a:buFont typeface="Wingdings" pitchFamily="2" charset="2"/>
              <a:buNone/>
              <a:defRPr/>
            </a:pPr>
            <a:endParaRPr lang="fr-CA" altLang="fr-FR" sz="2000" dirty="0"/>
          </a:p>
          <a:p>
            <a:pPr eaLnBrk="1" fontAlgn="auto" hangingPunct="1">
              <a:lnSpc>
                <a:spcPct val="80000"/>
              </a:lnSpc>
              <a:spcAft>
                <a:spcPts val="0"/>
              </a:spcAft>
              <a:defRPr/>
            </a:pPr>
            <a:r>
              <a:rPr lang="fr-CA" altLang="fr-FR" sz="2000" u="sng" dirty="0"/>
              <a:t>FRUITS &amp; LÉGUMES</a:t>
            </a:r>
            <a:r>
              <a:rPr lang="fr-CA" altLang="fr-FR" sz="2000" dirty="0"/>
              <a:t>: de saison et de provenance BIO autant que possible </a:t>
            </a:r>
          </a:p>
          <a:p>
            <a:pPr eaLnBrk="1" fontAlgn="auto" hangingPunct="1">
              <a:lnSpc>
                <a:spcPct val="80000"/>
              </a:lnSpc>
              <a:spcAft>
                <a:spcPts val="0"/>
              </a:spcAft>
              <a:defRPr/>
            </a:pPr>
            <a:r>
              <a:rPr lang="fr-CA" altLang="fr-FR" sz="2000" u="sng" dirty="0"/>
              <a:t>HUILE D’OLIVES</a:t>
            </a:r>
            <a:r>
              <a:rPr lang="fr-CA" altLang="fr-FR" sz="2000" dirty="0"/>
              <a:t> non chauffées (pressée à froid)</a:t>
            </a:r>
          </a:p>
          <a:p>
            <a:pPr eaLnBrk="1" fontAlgn="auto" hangingPunct="1">
              <a:lnSpc>
                <a:spcPct val="80000"/>
              </a:lnSpc>
              <a:spcAft>
                <a:spcPts val="0"/>
              </a:spcAft>
              <a:defRPr/>
            </a:pPr>
            <a:r>
              <a:rPr lang="fr-CA" altLang="fr-FR" sz="2000" u="sng" dirty="0"/>
              <a:t>POISSONS</a:t>
            </a:r>
            <a:r>
              <a:rPr lang="fr-CA" altLang="fr-FR" sz="2000" dirty="0"/>
              <a:t> : principalement les poissons "gras" des mers froides : maquereau, harengs, sardines...</a:t>
            </a:r>
          </a:p>
          <a:p>
            <a:pPr eaLnBrk="1" fontAlgn="auto" hangingPunct="1">
              <a:lnSpc>
                <a:spcPct val="80000"/>
              </a:lnSpc>
              <a:spcAft>
                <a:spcPts val="0"/>
              </a:spcAft>
              <a:defRPr/>
            </a:pPr>
            <a:r>
              <a:rPr lang="fr-CA" altLang="fr-FR" sz="2000" u="sng" dirty="0"/>
              <a:t>VIANDES</a:t>
            </a:r>
            <a:r>
              <a:rPr lang="fr-CA" altLang="fr-FR" sz="2000" dirty="0"/>
              <a:t> :</a:t>
            </a:r>
            <a:br>
              <a:rPr lang="fr-CA" altLang="fr-FR" sz="2000" dirty="0"/>
            </a:br>
            <a:r>
              <a:rPr lang="fr-CA" altLang="fr-FR" sz="2000" dirty="0"/>
              <a:t>volailles : poulet, dinde, canard, oie, pintade, autruche</a:t>
            </a:r>
          </a:p>
          <a:p>
            <a:pPr eaLnBrk="1" fontAlgn="auto" hangingPunct="1">
              <a:lnSpc>
                <a:spcPct val="80000"/>
              </a:lnSpc>
              <a:spcAft>
                <a:spcPts val="0"/>
              </a:spcAft>
              <a:defRPr/>
            </a:pPr>
            <a:r>
              <a:rPr lang="fr-CA" altLang="fr-FR" sz="2000" u="sng" dirty="0"/>
              <a:t>FROMAGE</a:t>
            </a:r>
            <a:r>
              <a:rPr lang="fr-CA" altLang="fr-FR" sz="2000" dirty="0"/>
              <a:t>: de chèvre, brebis, un peu de gruyère</a:t>
            </a:r>
          </a:p>
          <a:p>
            <a:pPr eaLnBrk="1" fontAlgn="auto" hangingPunct="1">
              <a:lnSpc>
                <a:spcPct val="80000"/>
              </a:lnSpc>
              <a:spcAft>
                <a:spcPts val="0"/>
              </a:spcAft>
              <a:defRPr/>
            </a:pPr>
            <a:r>
              <a:rPr lang="fr-CA" altLang="fr-FR" sz="2000" u="sng" dirty="0"/>
              <a:t>VIN ROUGE</a:t>
            </a:r>
            <a:r>
              <a:rPr lang="fr-CA" altLang="fr-FR" sz="2000" dirty="0"/>
              <a:t> de qualité 1 à 2 verres par jour. </a:t>
            </a:r>
          </a:p>
          <a:p>
            <a:pPr eaLnBrk="1" fontAlgn="auto" hangingPunct="1">
              <a:lnSpc>
                <a:spcPct val="80000"/>
              </a:lnSpc>
              <a:spcAft>
                <a:spcPts val="0"/>
              </a:spcAft>
              <a:defRPr/>
            </a:pPr>
            <a:r>
              <a:rPr lang="fr-CA" altLang="fr-FR" sz="2000" dirty="0"/>
              <a:t>Diminuer tous les laitages, le sucre, les fritures </a:t>
            </a:r>
          </a:p>
          <a:p>
            <a:pPr eaLnBrk="1" fontAlgn="auto" hangingPunct="1">
              <a:lnSpc>
                <a:spcPct val="80000"/>
              </a:lnSpc>
              <a:spcAft>
                <a:spcPts val="0"/>
              </a:spcAft>
              <a:defRPr/>
            </a:pPr>
            <a:r>
              <a:rPr lang="fr-CA" altLang="fr-FR" sz="2000" dirty="0"/>
              <a:t>Être vigilant v/s le blé et le maïs (préférez: quinoa, </a:t>
            </a:r>
            <a:r>
              <a:rPr lang="fr-CA" altLang="fr-FR" sz="2000" dirty="0" err="1"/>
              <a:t>kamut</a:t>
            </a:r>
            <a:r>
              <a:rPr lang="fr-CA" altLang="fr-FR" sz="2000" dirty="0"/>
              <a:t>, riz,</a:t>
            </a:r>
          </a:p>
          <a:p>
            <a:pPr eaLnBrk="1" fontAlgn="auto" hangingPunct="1">
              <a:lnSpc>
                <a:spcPct val="80000"/>
              </a:lnSpc>
              <a:spcAft>
                <a:spcPts val="0"/>
              </a:spcAft>
              <a:defRPr/>
            </a:pPr>
            <a:r>
              <a:rPr lang="fr-CA" altLang="fr-FR" sz="2000" dirty="0"/>
              <a:t>      avoine, épeautre, sarrasin).</a:t>
            </a:r>
          </a:p>
          <a:p>
            <a:pPr eaLnBrk="1" fontAlgn="auto" hangingPunct="1">
              <a:lnSpc>
                <a:spcPct val="80000"/>
              </a:lnSpc>
              <a:spcAft>
                <a:spcPts val="0"/>
              </a:spcAft>
              <a:defRPr/>
            </a:pPr>
            <a:br>
              <a:rPr lang="fr-CA" altLang="fr-FR" sz="2000" dirty="0"/>
            </a:br>
            <a:r>
              <a:rPr lang="fr-CA" altLang="fr-FR" sz="2000" dirty="0"/>
              <a:t> </a:t>
            </a:r>
          </a:p>
          <a:p>
            <a:pPr marL="0" indent="0" eaLnBrk="1" fontAlgn="auto" hangingPunct="1">
              <a:lnSpc>
                <a:spcPct val="80000"/>
              </a:lnSpc>
              <a:spcAft>
                <a:spcPts val="0"/>
              </a:spcAft>
              <a:defRPr/>
            </a:pPr>
            <a:endParaRPr lang="fr-CA" altLang="fr-FR" sz="2000" dirty="0"/>
          </a:p>
        </p:txBody>
      </p:sp>
    </p:spTree>
    <p:extLst>
      <p:ext uri="{BB962C8B-B14F-4D97-AF65-F5344CB8AC3E}">
        <p14:creationId xmlns:p14="http://schemas.microsoft.com/office/powerpoint/2010/main" val="360849278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re 1"/>
          <p:cNvSpPr>
            <a:spLocks noGrp="1"/>
          </p:cNvSpPr>
          <p:nvPr>
            <p:ph type="title"/>
          </p:nvPr>
        </p:nvSpPr>
        <p:spPr>
          <a:xfrm>
            <a:off x="323850" y="620713"/>
            <a:ext cx="8229600" cy="864071"/>
          </a:xfrm>
          <a:solidFill>
            <a:schemeClr val="accent3">
              <a:lumMod val="60000"/>
              <a:lumOff val="40000"/>
            </a:schemeClr>
          </a:solidFill>
        </p:spPr>
        <p:txBody>
          <a:bodyPr/>
          <a:lstStyle/>
          <a:p>
            <a:pPr algn="ctr" eaLnBrk="1" fontAlgn="auto" hangingPunct="1">
              <a:spcAft>
                <a:spcPts val="0"/>
              </a:spcAft>
              <a:defRPr/>
            </a:pPr>
            <a:r>
              <a:rPr lang="fr-CA"/>
              <a:t>Méta analyse grecque (22 études)</a:t>
            </a:r>
          </a:p>
        </p:txBody>
      </p:sp>
      <p:sp>
        <p:nvSpPr>
          <p:cNvPr id="51203" name="Espace réservé du contenu 2"/>
          <p:cNvSpPr>
            <a:spLocks noGrp="1"/>
          </p:cNvSpPr>
          <p:nvPr>
            <p:ph idx="1"/>
          </p:nvPr>
        </p:nvSpPr>
        <p:spPr>
          <a:xfrm>
            <a:off x="468313" y="2276475"/>
            <a:ext cx="8229600" cy="3168650"/>
          </a:xfrm>
        </p:spPr>
        <p:txBody>
          <a:bodyPr>
            <a:normAutofit/>
          </a:bodyPr>
          <a:lstStyle/>
          <a:p>
            <a:pPr eaLnBrk="1" hangingPunct="1">
              <a:buFont typeface="Wingdings" pitchFamily="2" charset="2"/>
              <a:buChar char="Ø"/>
            </a:pPr>
            <a:r>
              <a:rPr lang="fr-CA" altLang="fr-FR" sz="2400" dirty="0"/>
              <a:t>Association entre le régime méditerranéen et la diminution du risque de dépression.</a:t>
            </a:r>
          </a:p>
          <a:p>
            <a:pPr eaLnBrk="1" hangingPunct="1">
              <a:buFont typeface="Wingdings" pitchFamily="2" charset="2"/>
              <a:buChar char="Ø"/>
            </a:pPr>
            <a:endParaRPr lang="fr-CA" altLang="fr-FR" sz="2400" dirty="0"/>
          </a:p>
          <a:p>
            <a:pPr eaLnBrk="1" hangingPunct="1"/>
            <a:r>
              <a:rPr lang="fr-CA" altLang="fr-FR" sz="2400" dirty="0"/>
              <a:t>                             </a:t>
            </a:r>
            <a:r>
              <a:rPr lang="fr-CA" altLang="fr-FR" sz="2000" dirty="0" err="1"/>
              <a:t>Psaltopoulou</a:t>
            </a:r>
            <a:r>
              <a:rPr lang="fr-CA" altLang="fr-FR" sz="2000" dirty="0"/>
              <a:t>  </a:t>
            </a:r>
            <a:r>
              <a:rPr lang="fr-CA" altLang="fr-FR" sz="2000" dirty="0" err="1"/>
              <a:t>Ass</a:t>
            </a:r>
            <a:r>
              <a:rPr lang="fr-CA" altLang="fr-FR" sz="2000" dirty="0"/>
              <a:t> Neural, 2013, 74: 580-91</a:t>
            </a:r>
          </a:p>
        </p:txBody>
      </p:sp>
      <p:sp>
        <p:nvSpPr>
          <p:cNvPr id="51204" name="Espace réservé de la date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4FCD62F-9C07-4B30-A7C5-3FB609655A95}" type="datetime1">
              <a:rPr lang="fr-FR" altLang="fr-FR" smtClean="0">
                <a:solidFill>
                  <a:srgbClr val="FFFFFF"/>
                </a:solidFill>
              </a:rPr>
              <a:pPr eaLnBrk="1" hangingPunct="1"/>
              <a:t>10/04/2023</a:t>
            </a:fld>
            <a:endParaRPr lang="fr-FR" altLang="fr-FR">
              <a:solidFill>
                <a:srgbClr val="FFFFFF"/>
              </a:solidFill>
            </a:endParaRPr>
          </a:p>
        </p:txBody>
      </p:sp>
      <p:sp>
        <p:nvSpPr>
          <p:cNvPr id="5" name="Espace réservé du numéro de diapositive 4"/>
          <p:cNvSpPr>
            <a:spLocks noGrp="1"/>
          </p:cNvSpPr>
          <p:nvPr>
            <p:ph type="sldNum" sz="quarter" idx="12"/>
          </p:nvPr>
        </p:nvSpPr>
        <p:spPr/>
        <p:txBody>
          <a:bodyPr>
            <a:normAutofit fontScale="47500" lnSpcReduction="20000"/>
          </a:bodyPr>
          <a:lstStyle/>
          <a:p>
            <a:pPr lvl="1">
              <a:defRPr/>
            </a:pPr>
            <a:fld id="{10C0C2AB-FE15-4526-B6AE-BEA21D1C4E14}" type="slidenum">
              <a:rPr lang="fr-FR">
                <a:latin typeface="Arial" charset="0"/>
              </a:rPr>
              <a:pPr lvl="1">
                <a:defRPr/>
              </a:pPr>
              <a:t>121</a:t>
            </a:fld>
            <a:endParaRPr lang="fr-FR">
              <a:latin typeface="+mn-lt"/>
            </a:endParaRPr>
          </a:p>
        </p:txBody>
      </p:sp>
    </p:spTree>
    <p:extLst>
      <p:ext uri="{BB962C8B-B14F-4D97-AF65-F5344CB8AC3E}">
        <p14:creationId xmlns:p14="http://schemas.microsoft.com/office/powerpoint/2010/main" val="177385029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a date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251B453-ABBA-4D15-A7D7-1391C2C8BD61}" type="datetime1">
              <a:rPr lang="fr-FR" altLang="fr-FR" smtClean="0">
                <a:solidFill>
                  <a:srgbClr val="FFFFFF"/>
                </a:solidFill>
              </a:rPr>
              <a:pPr eaLnBrk="1" hangingPunct="1"/>
              <a:t>10/04/2023</a:t>
            </a:fld>
            <a:endParaRPr lang="fr-FR" altLang="fr-FR">
              <a:solidFill>
                <a:srgbClr val="FFFFFF"/>
              </a:solidFill>
            </a:endParaRPr>
          </a:p>
        </p:txBody>
      </p:sp>
      <p:sp>
        <p:nvSpPr>
          <p:cNvPr id="3" name="Espace réservé du numéro de diapositive 2"/>
          <p:cNvSpPr>
            <a:spLocks noGrp="1"/>
          </p:cNvSpPr>
          <p:nvPr>
            <p:ph type="sldNum" sz="quarter" idx="12"/>
          </p:nvPr>
        </p:nvSpPr>
        <p:spPr/>
        <p:txBody>
          <a:bodyPr>
            <a:normAutofit fontScale="47500" lnSpcReduction="20000"/>
          </a:bodyPr>
          <a:lstStyle/>
          <a:p>
            <a:pPr lvl="1">
              <a:defRPr/>
            </a:pPr>
            <a:fld id="{F67011ED-6A3A-4167-BD04-B154CFF30C8A}" type="slidenum">
              <a:rPr lang="fr-FR">
                <a:latin typeface="Arial" charset="0"/>
              </a:rPr>
              <a:pPr lvl="1">
                <a:defRPr/>
              </a:pPr>
              <a:t>122</a:t>
            </a:fld>
            <a:endParaRPr lang="fr-FR">
              <a:latin typeface="+mn-lt"/>
            </a:endParaRPr>
          </a:p>
        </p:txBody>
      </p:sp>
      <p:pic>
        <p:nvPicPr>
          <p:cNvPr id="5325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08720"/>
            <a:ext cx="9156395" cy="4896543"/>
          </a:xfrm>
          <a:prstGeom prst="rect">
            <a:avLst/>
          </a:prstGeom>
          <a:noFill/>
          <a:ln w="9525">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66883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Image 1" descr="C:\Users\X\Pictures\ControlCenter3\Scan\CCF20160405_00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404664"/>
            <a:ext cx="4267200" cy="54022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32240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re 1"/>
          <p:cNvSpPr>
            <a:spLocks noGrp="1"/>
          </p:cNvSpPr>
          <p:nvPr>
            <p:ph type="title"/>
          </p:nvPr>
        </p:nvSpPr>
        <p:spPr>
          <a:xfrm>
            <a:off x="1116806" y="908720"/>
            <a:ext cx="6841058" cy="1143000"/>
          </a:xfrm>
          <a:solidFill>
            <a:schemeClr val="accent3">
              <a:lumMod val="60000"/>
              <a:lumOff val="40000"/>
            </a:schemeClr>
          </a:solidFill>
        </p:spPr>
        <p:txBody>
          <a:bodyPr>
            <a:normAutofit/>
          </a:bodyPr>
          <a:lstStyle/>
          <a:p>
            <a:pPr eaLnBrk="1" fontAlgn="auto" hangingPunct="1">
              <a:spcAft>
                <a:spcPts val="0"/>
              </a:spcAft>
              <a:defRPr/>
            </a:pPr>
            <a:r>
              <a:rPr lang="fr-CA" b="1" dirty="0"/>
              <a:t>     …ET LE SEL:</a:t>
            </a:r>
            <a:br>
              <a:rPr lang="fr-CA" b="1" dirty="0"/>
            </a:br>
            <a:r>
              <a:rPr lang="fr-CA" b="1" dirty="0"/>
              <a:t>   ratio quotidien  = 1500mg/jour</a:t>
            </a:r>
          </a:p>
        </p:txBody>
      </p:sp>
      <p:sp>
        <p:nvSpPr>
          <p:cNvPr id="54275" name="Espace réservé du contenu 6"/>
          <p:cNvSpPr>
            <a:spLocks noGrp="1"/>
          </p:cNvSpPr>
          <p:nvPr>
            <p:ph idx="1"/>
          </p:nvPr>
        </p:nvSpPr>
        <p:spPr>
          <a:xfrm>
            <a:off x="1979712" y="2420888"/>
            <a:ext cx="6480720" cy="2304330"/>
          </a:xfrm>
        </p:spPr>
        <p:txBody>
          <a:bodyPr>
            <a:normAutofit fontScale="92500"/>
          </a:bodyPr>
          <a:lstStyle/>
          <a:p>
            <a:pPr eaLnBrk="1" hangingPunct="1">
              <a:buFont typeface="Arial" panose="020B0604020202020204" pitchFamily="34" charset="0"/>
              <a:buChar char="•"/>
            </a:pPr>
            <a:r>
              <a:rPr lang="fr-CA" altLang="fr-FR" sz="2400" dirty="0"/>
              <a:t>Apport actuel en sodium: 3400mg/jour</a:t>
            </a:r>
          </a:p>
          <a:p>
            <a:pPr eaLnBrk="1" hangingPunct="1">
              <a:buFont typeface="Arial" panose="020B0604020202020204" pitchFamily="34" charset="0"/>
              <a:buChar char="•"/>
            </a:pPr>
            <a:r>
              <a:rPr lang="fr-CA" altLang="fr-FR" sz="2400" dirty="0"/>
              <a:t>Apport maximum suggéré 2300 mg/jour</a:t>
            </a:r>
          </a:p>
          <a:p>
            <a:pPr eaLnBrk="1" hangingPunct="1"/>
            <a:r>
              <a:rPr lang="fr-CA" altLang="fr-FR" sz="2400" u="sng" dirty="0"/>
              <a:t>SUGGESTION</a:t>
            </a:r>
            <a:r>
              <a:rPr lang="fr-CA" altLang="fr-FR" sz="2400" dirty="0"/>
              <a:t>:</a:t>
            </a:r>
          </a:p>
          <a:p>
            <a:pPr eaLnBrk="1" hangingPunct="1"/>
            <a:r>
              <a:rPr lang="fr-CA" altLang="fr-FR" sz="2400" dirty="0"/>
              <a:t>Diminuer l’apport quotidien à 1500mg/jour        </a:t>
            </a:r>
          </a:p>
          <a:p>
            <a:pPr eaLnBrk="1" hangingPunct="1"/>
            <a:r>
              <a:rPr lang="fr-CA" altLang="fr-FR" dirty="0"/>
              <a:t>         </a:t>
            </a:r>
            <a:r>
              <a:rPr lang="fr-CA" altLang="fr-FR" sz="2800" dirty="0"/>
              <a:t>réduirait de 30% la prévalence de l’HTA </a:t>
            </a:r>
          </a:p>
        </p:txBody>
      </p:sp>
      <p:sp>
        <p:nvSpPr>
          <p:cNvPr id="8" name="Flèche droite 7"/>
          <p:cNvSpPr/>
          <p:nvPr/>
        </p:nvSpPr>
        <p:spPr>
          <a:xfrm>
            <a:off x="1512665" y="4333065"/>
            <a:ext cx="792163" cy="288925"/>
          </a:xfrm>
          <a:prstGeom prst="rightArrow">
            <a:avLst/>
          </a:prstGeom>
          <a:solidFill>
            <a:schemeClr val="accent2">
              <a:lumMod val="60000"/>
              <a:lumOff val="4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Tree>
    <p:extLst>
      <p:ext uri="{BB962C8B-B14F-4D97-AF65-F5344CB8AC3E}">
        <p14:creationId xmlns:p14="http://schemas.microsoft.com/office/powerpoint/2010/main" val="327187863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2"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476672"/>
            <a:ext cx="4715569" cy="6108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flipH="1" flipV="1">
            <a:off x="2351314" y="493486"/>
            <a:ext cx="4702628" cy="6096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4124991101"/>
      </p:ext>
    </p:extLst>
  </p:cSld>
  <p:clrMapOvr>
    <a:masterClrMapping/>
  </p:clrMapOvr>
  <p:transition spd="slow">
    <p:checke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0"/>
          <p:cNvGraphicFramePr>
            <a:graphicFrameLocks noGrp="1" noChangeAspect="1"/>
          </p:cNvGraphicFramePr>
          <p:nvPr>
            <p:ph type="body" idx="1"/>
          </p:nvPr>
        </p:nvGraphicFramePr>
        <p:xfrm>
          <a:off x="0" y="0"/>
          <a:ext cx="9144000" cy="6896100"/>
        </p:xfrm>
        <a:graphic>
          <a:graphicData uri="http://schemas.openxmlformats.org/presentationml/2006/ole">
            <mc:AlternateContent xmlns:mc="http://schemas.openxmlformats.org/markup-compatibility/2006">
              <mc:Choice xmlns:v="urn:schemas-microsoft-com:vml" Requires="v">
                <p:oleObj name="Diapositive" r:id="rId2" imgW="4572000" imgH="3429000" progId="PowerPoint.Slide.8">
                  <p:embed/>
                </p:oleObj>
              </mc:Choice>
              <mc:Fallback>
                <p:oleObj name="Diapositive" r:id="rId2" imgW="4572000" imgH="3429000" progId="PowerPoint.Slide.8">
                  <p:embed/>
                  <p:pic>
                    <p:nvPicPr>
                      <p:cNvPr id="6146" name="Object 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038116654"/>
      </p:ext>
    </p:extLst>
  </p:cSld>
  <p:clrMapOvr>
    <a:masterClrMapping/>
  </p:clrMapOvr>
  <p:transition spd="slow">
    <p:checke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rrowheads="1"/>
          </p:cNvSpPr>
          <p:nvPr>
            <p:ph type="title"/>
          </p:nvPr>
        </p:nvSpPr>
        <p:spPr>
          <a:xfrm>
            <a:off x="1691680" y="1052736"/>
            <a:ext cx="5559152" cy="1099592"/>
          </a:xfrm>
          <a:solidFill>
            <a:schemeClr val="accent2"/>
          </a:solidFill>
          <a:ln>
            <a:solidFill>
              <a:schemeClr val="accent1"/>
            </a:solidFill>
          </a:ln>
        </p:spPr>
        <p:txBody>
          <a:bodyPr>
            <a:noAutofit/>
          </a:bodyPr>
          <a:lstStyle/>
          <a:p>
            <a:pPr algn="ctr" eaLnBrk="1" fontAlgn="auto" hangingPunct="1">
              <a:spcAft>
                <a:spcPts val="0"/>
              </a:spcAft>
              <a:defRPr/>
            </a:pPr>
            <a:r>
              <a:rPr lang="fr-CA" sz="3600" b="1" dirty="0">
                <a:latin typeface="Bookman Old Style" pitchFamily="18" charset="0"/>
              </a:rPr>
              <a:t>3- LE MOUVEMENT:</a:t>
            </a:r>
            <a:br>
              <a:rPr lang="fr-CA" sz="3600" b="1" u="sng" dirty="0">
                <a:latin typeface="Bookman Old Style" pitchFamily="18" charset="0"/>
              </a:rPr>
            </a:br>
            <a:endParaRPr lang="fr-CA" sz="3600" b="1" u="sng" dirty="0">
              <a:latin typeface="Bookman Old Style" pitchFamily="18" charset="0"/>
            </a:endParaRPr>
          </a:p>
        </p:txBody>
      </p:sp>
      <p:sp>
        <p:nvSpPr>
          <p:cNvPr id="5" name="Rectangle 4"/>
          <p:cNvSpPr txBox="1">
            <a:spLocks noChangeArrowheads="1"/>
          </p:cNvSpPr>
          <p:nvPr/>
        </p:nvSpPr>
        <p:spPr>
          <a:xfrm>
            <a:off x="997857" y="2500086"/>
            <a:ext cx="8007350" cy="3200400"/>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514350" indent="-514350">
              <a:buFont typeface="+mj-lt"/>
              <a:buAutoNum type="arabicPeriod"/>
            </a:pPr>
            <a:r>
              <a:rPr lang="fr-CA" altLang="fr-FR" sz="2800" dirty="0"/>
              <a:t>BOUGER</a:t>
            </a:r>
          </a:p>
          <a:p>
            <a:r>
              <a:rPr lang="fr-CA" altLang="fr-FR" sz="2800" dirty="0"/>
              <a:t>Objectif: 10,000 pas  par jour, 3fois/semaine</a:t>
            </a:r>
          </a:p>
          <a:p>
            <a:r>
              <a:rPr lang="fr-CA" altLang="fr-FR" sz="2800" dirty="0"/>
              <a:t>Montre Fit-Bit;</a:t>
            </a:r>
          </a:p>
          <a:p>
            <a:r>
              <a:rPr lang="fr-CA" altLang="fr-FR" sz="2800" dirty="0"/>
              <a:t>Téléphone intelligent : podomètre;</a:t>
            </a:r>
          </a:p>
          <a:p>
            <a:r>
              <a:rPr lang="fr-CA" altLang="fr-FR" sz="2800" dirty="0"/>
              <a:t>2- STRETCHING</a:t>
            </a:r>
          </a:p>
        </p:txBody>
      </p:sp>
    </p:spTree>
    <p:extLst>
      <p:ext uri="{BB962C8B-B14F-4D97-AF65-F5344CB8AC3E}">
        <p14:creationId xmlns:p14="http://schemas.microsoft.com/office/powerpoint/2010/main" val="338034459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908720"/>
            <a:ext cx="3744416" cy="5459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091784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27584" y="2852936"/>
            <a:ext cx="7520940" cy="2160240"/>
          </a:xfrm>
        </p:spPr>
        <p:txBody>
          <a:bodyPr>
            <a:normAutofit/>
          </a:bodyPr>
          <a:lstStyle/>
          <a:p>
            <a:r>
              <a:rPr lang="fr-CA" sz="3200" dirty="0"/>
              <a:t>Séances de 20 minutes à 2 heures de marche en forêt `à 1 km/</a:t>
            </a:r>
            <a:r>
              <a:rPr lang="fr-CA" sz="3200" dirty="0" err="1"/>
              <a:t>hre</a:t>
            </a:r>
            <a:endParaRPr lang="fr-CA" sz="3200" dirty="0"/>
          </a:p>
        </p:txBody>
      </p:sp>
      <p:sp>
        <p:nvSpPr>
          <p:cNvPr id="4" name="Titre 1"/>
          <p:cNvSpPr>
            <a:spLocks noGrp="1"/>
          </p:cNvSpPr>
          <p:nvPr>
            <p:ph type="title"/>
          </p:nvPr>
        </p:nvSpPr>
        <p:spPr>
          <a:xfrm>
            <a:off x="1043608" y="836712"/>
            <a:ext cx="5976664" cy="1191032"/>
          </a:xfrm>
          <a:solidFill>
            <a:schemeClr val="accent3"/>
          </a:solidFill>
        </p:spPr>
        <p:txBody>
          <a:bodyPr/>
          <a:lstStyle/>
          <a:p>
            <a:r>
              <a:rPr lang="fr-CA" dirty="0"/>
              <a:t>Connaissez-vous le </a:t>
            </a:r>
            <a:r>
              <a:rPr lang="fr-CA" dirty="0" err="1"/>
              <a:t>shirin</a:t>
            </a:r>
            <a:r>
              <a:rPr lang="fr-CA" dirty="0"/>
              <a:t> </a:t>
            </a:r>
            <a:r>
              <a:rPr lang="fr-CA" dirty="0" err="1"/>
              <a:t>yoku</a:t>
            </a:r>
            <a:r>
              <a:rPr lang="fr-CA" dirty="0"/>
              <a:t>?</a:t>
            </a:r>
            <a:br>
              <a:rPr lang="fr-CA" dirty="0"/>
            </a:br>
            <a:r>
              <a:rPr lang="fr-CA" dirty="0"/>
              <a:t>Agence des forêts du japon.</a:t>
            </a:r>
          </a:p>
        </p:txBody>
      </p:sp>
    </p:spTree>
    <p:extLst>
      <p:ext uri="{BB962C8B-B14F-4D97-AF65-F5344CB8AC3E}">
        <p14:creationId xmlns:p14="http://schemas.microsoft.com/office/powerpoint/2010/main" val="1274708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608" y="1340768"/>
            <a:ext cx="7520940" cy="548640"/>
          </a:xfrm>
        </p:spPr>
        <p:txBody>
          <a:bodyPr/>
          <a:lstStyle/>
          <a:p>
            <a:r>
              <a:rPr lang="fr-CA" sz="3200" dirty="0"/>
              <a:t>L’image de déchéance …</a:t>
            </a:r>
          </a:p>
        </p:txBody>
      </p:sp>
      <p:sp>
        <p:nvSpPr>
          <p:cNvPr id="3" name="Espace réservé du contenu 2"/>
          <p:cNvSpPr>
            <a:spLocks noGrp="1"/>
          </p:cNvSpPr>
          <p:nvPr>
            <p:ph idx="1"/>
          </p:nvPr>
        </p:nvSpPr>
        <p:spPr>
          <a:xfrm>
            <a:off x="1619672" y="2636912"/>
            <a:ext cx="6768752" cy="1100336"/>
          </a:xfrm>
        </p:spPr>
        <p:txBody>
          <a:bodyPr>
            <a:normAutofit/>
          </a:bodyPr>
          <a:lstStyle/>
          <a:p>
            <a:pPr marL="114300" indent="0">
              <a:buNone/>
            </a:pPr>
            <a:r>
              <a:rPr lang="fr-CA" sz="3200" dirty="0"/>
              <a:t>de la personne âgée est du passé!</a:t>
            </a:r>
          </a:p>
        </p:txBody>
      </p:sp>
    </p:spTree>
    <p:extLst>
      <p:ext uri="{BB962C8B-B14F-4D97-AF65-F5344CB8AC3E}">
        <p14:creationId xmlns:p14="http://schemas.microsoft.com/office/powerpoint/2010/main" val="140217801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763688" y="620688"/>
            <a:ext cx="5194300" cy="1143000"/>
          </a:xfrm>
          <a:solidFill>
            <a:schemeClr val="accent2"/>
          </a:solidFill>
        </p:spPr>
        <p:txBody>
          <a:bodyPr/>
          <a:lstStyle/>
          <a:p>
            <a:pPr eaLnBrk="1" fontAlgn="auto" hangingPunct="1">
              <a:spcAft>
                <a:spcPts val="0"/>
              </a:spcAft>
              <a:defRPr/>
            </a:pPr>
            <a:r>
              <a:rPr lang="fr-CA" sz="3600" dirty="0"/>
              <a:t>  4- L’ENVIRONNEMENT:</a:t>
            </a:r>
          </a:p>
        </p:txBody>
      </p:sp>
      <p:sp>
        <p:nvSpPr>
          <p:cNvPr id="70659" name="Espace réservé du contenu 2"/>
          <p:cNvSpPr>
            <a:spLocks noGrp="1"/>
          </p:cNvSpPr>
          <p:nvPr>
            <p:ph idx="1"/>
          </p:nvPr>
        </p:nvSpPr>
        <p:spPr>
          <a:xfrm>
            <a:off x="827584" y="2922084"/>
            <a:ext cx="3960440" cy="3773488"/>
          </a:xfrm>
        </p:spPr>
        <p:txBody>
          <a:bodyPr/>
          <a:lstStyle/>
          <a:p>
            <a:pPr eaLnBrk="1" hangingPunct="1"/>
            <a:r>
              <a:rPr lang="fr-CA" altLang="fr-FR" sz="2400" u="sng" dirty="0"/>
              <a:t>Diminution</a:t>
            </a:r>
            <a:r>
              <a:rPr lang="fr-CA" altLang="fr-FR" sz="2400" dirty="0"/>
              <a:t>:</a:t>
            </a:r>
          </a:p>
          <a:p>
            <a:pPr lvl="1" eaLnBrk="1" hangingPunct="1">
              <a:buFont typeface="Wingdings" pitchFamily="2" charset="2"/>
              <a:buChar char="ü"/>
            </a:pPr>
            <a:r>
              <a:rPr lang="fr-CA" altLang="fr-FR" sz="2400" dirty="0"/>
              <a:t> </a:t>
            </a:r>
            <a:r>
              <a:rPr lang="fr-CA" altLang="fr-FR" sz="2000" dirty="0"/>
              <a:t>5HTP </a:t>
            </a:r>
          </a:p>
          <a:p>
            <a:pPr lvl="1" eaLnBrk="1" hangingPunct="1">
              <a:buFont typeface="Arial" pitchFamily="34" charset="0"/>
              <a:buNone/>
            </a:pPr>
            <a:r>
              <a:rPr lang="fr-CA" altLang="fr-FR" sz="2000" dirty="0"/>
              <a:t>(précurseur de la sérotonine)</a:t>
            </a:r>
          </a:p>
          <a:p>
            <a:pPr lvl="1" eaLnBrk="1" hangingPunct="1">
              <a:buFont typeface="Wingdings" pitchFamily="2" charset="2"/>
              <a:buChar char="ü"/>
            </a:pPr>
            <a:r>
              <a:rPr lang="fr-CA" altLang="fr-FR" sz="2000" dirty="0"/>
              <a:t>Testostérone</a:t>
            </a:r>
          </a:p>
          <a:p>
            <a:pPr lvl="1" eaLnBrk="1" hangingPunct="1">
              <a:buFont typeface="Wingdings" pitchFamily="2" charset="2"/>
              <a:buChar char="ü"/>
            </a:pPr>
            <a:r>
              <a:rPr lang="fr-CA" altLang="fr-FR" sz="2000" dirty="0"/>
              <a:t>Progestérone</a:t>
            </a:r>
          </a:p>
          <a:p>
            <a:pPr lvl="1" eaLnBrk="1" hangingPunct="1">
              <a:buFont typeface="Wingdings" pitchFamily="2" charset="2"/>
              <a:buChar char="ü"/>
            </a:pPr>
            <a:r>
              <a:rPr lang="fr-CA" altLang="fr-FR" sz="2000" dirty="0"/>
              <a:t>ACTH</a:t>
            </a:r>
          </a:p>
          <a:p>
            <a:pPr lvl="1" eaLnBrk="1" hangingPunct="1">
              <a:buFont typeface="Wingdings" pitchFamily="2" charset="2"/>
              <a:buChar char="ü"/>
            </a:pPr>
            <a:r>
              <a:rPr lang="fr-CA" altLang="fr-FR" sz="2000" dirty="0"/>
              <a:t>T3,  T4</a:t>
            </a:r>
          </a:p>
          <a:p>
            <a:pPr lvl="1" eaLnBrk="1" hangingPunct="1">
              <a:buFont typeface="Wingdings" pitchFamily="2" charset="2"/>
              <a:buChar char="ü"/>
            </a:pPr>
            <a:r>
              <a:rPr lang="fr-CA" altLang="fr-FR" sz="2000" dirty="0"/>
              <a:t>Vitamine D</a:t>
            </a:r>
          </a:p>
        </p:txBody>
      </p:sp>
      <p:sp>
        <p:nvSpPr>
          <p:cNvPr id="7" name="Espace réservé du contenu 2"/>
          <p:cNvSpPr txBox="1">
            <a:spLocks/>
          </p:cNvSpPr>
          <p:nvPr/>
        </p:nvSpPr>
        <p:spPr bwMode="auto">
          <a:xfrm>
            <a:off x="4588632" y="3140968"/>
            <a:ext cx="4159831" cy="2808709"/>
          </a:xfrm>
          <a:prstGeom prst="rect">
            <a:avLst/>
          </a:prstGeom>
          <a:noFill/>
          <a:ln w="9525">
            <a:noFill/>
            <a:miter lim="800000"/>
            <a:headEnd/>
            <a:tailEnd/>
          </a:ln>
        </p:spPr>
        <p:txBody>
          <a:bodyPr/>
          <a:lstStyle/>
          <a:p>
            <a:pPr eaLnBrk="0" hangingPunct="0">
              <a:spcBef>
                <a:spcPct val="20000"/>
              </a:spcBef>
              <a:defRPr/>
            </a:pPr>
            <a:r>
              <a:rPr lang="fr-CA" sz="2400" dirty="0">
                <a:latin typeface="+mn-lt"/>
              </a:rPr>
              <a:t>    </a:t>
            </a:r>
            <a:r>
              <a:rPr lang="fr-CA" sz="2400" b="1" u="sng" dirty="0">
                <a:latin typeface="+mn-lt"/>
              </a:rPr>
              <a:t>Augmentation</a:t>
            </a:r>
            <a:r>
              <a:rPr lang="fr-CA" sz="2400" b="1" dirty="0">
                <a:latin typeface="+mn-lt"/>
              </a:rPr>
              <a:t>:</a:t>
            </a:r>
          </a:p>
          <a:p>
            <a:pPr marL="742950" lvl="1" indent="-285750" eaLnBrk="0" hangingPunct="0">
              <a:spcBef>
                <a:spcPct val="20000"/>
              </a:spcBef>
              <a:buFont typeface="Wingdings" pitchFamily="2" charset="2"/>
              <a:buChar char="ü"/>
              <a:defRPr/>
            </a:pPr>
            <a:r>
              <a:rPr lang="fr-CA" dirty="0">
                <a:latin typeface="+mn-lt"/>
              </a:rPr>
              <a:t> </a:t>
            </a:r>
            <a:r>
              <a:rPr lang="fr-CA" sz="2000" dirty="0">
                <a:latin typeface="+mn-lt"/>
              </a:rPr>
              <a:t>Histamine</a:t>
            </a:r>
          </a:p>
          <a:p>
            <a:pPr marL="742950" lvl="1" indent="-285750" eaLnBrk="0" hangingPunct="0">
              <a:spcBef>
                <a:spcPct val="20000"/>
              </a:spcBef>
              <a:buFont typeface="Wingdings" pitchFamily="2" charset="2"/>
              <a:buChar char="ü"/>
              <a:defRPr/>
            </a:pPr>
            <a:r>
              <a:rPr lang="fr-CA" sz="2000" dirty="0">
                <a:latin typeface="+mn-lt"/>
              </a:rPr>
              <a:t>Cortisol</a:t>
            </a:r>
          </a:p>
          <a:p>
            <a:pPr marL="742950" lvl="1" indent="-285750" eaLnBrk="0" hangingPunct="0">
              <a:spcBef>
                <a:spcPct val="20000"/>
              </a:spcBef>
              <a:buFont typeface="Wingdings" pitchFamily="2" charset="2"/>
              <a:buChar char="ü"/>
              <a:defRPr/>
            </a:pPr>
            <a:r>
              <a:rPr lang="fr-CA" sz="2000" dirty="0">
                <a:latin typeface="+mn-lt"/>
              </a:rPr>
              <a:t>Perméabilité</a:t>
            </a:r>
          </a:p>
          <a:p>
            <a:pPr marL="742950" lvl="1" indent="-285750" eaLnBrk="0" hangingPunct="0">
              <a:spcBef>
                <a:spcPct val="20000"/>
              </a:spcBef>
              <a:defRPr/>
            </a:pPr>
            <a:r>
              <a:rPr lang="fr-CA" sz="2000" dirty="0">
                <a:latin typeface="+mn-lt"/>
              </a:rPr>
              <a:t>(barrière hémato-encéphalique)</a:t>
            </a:r>
          </a:p>
          <a:p>
            <a:pPr marL="742950" lvl="1" indent="-285750" eaLnBrk="0" hangingPunct="0">
              <a:spcBef>
                <a:spcPct val="20000"/>
              </a:spcBef>
              <a:buFont typeface="Wingdings" pitchFamily="2" charset="2"/>
              <a:buChar char="ü"/>
              <a:defRPr/>
            </a:pPr>
            <a:r>
              <a:rPr lang="fr-CA" sz="2000" dirty="0">
                <a:latin typeface="+mn-lt"/>
              </a:rPr>
              <a:t>Anticorps </a:t>
            </a:r>
            <a:r>
              <a:rPr lang="fr-CA" sz="2000" dirty="0" err="1">
                <a:latin typeface="+mn-lt"/>
              </a:rPr>
              <a:t>IgE</a:t>
            </a:r>
            <a:endParaRPr lang="fr-CA" sz="2000" dirty="0">
              <a:latin typeface="+mn-lt"/>
            </a:endParaRPr>
          </a:p>
        </p:txBody>
      </p:sp>
      <p:sp>
        <p:nvSpPr>
          <p:cNvPr id="2" name="Rectangle 1"/>
          <p:cNvSpPr/>
          <p:nvPr/>
        </p:nvSpPr>
        <p:spPr>
          <a:xfrm>
            <a:off x="971600" y="1988840"/>
            <a:ext cx="7200800" cy="867930"/>
          </a:xfrm>
          <a:prstGeom prst="rect">
            <a:avLst/>
          </a:prstGeom>
        </p:spPr>
        <p:txBody>
          <a:bodyPr wrap="square">
            <a:spAutoFit/>
          </a:bodyPr>
          <a:lstStyle/>
          <a:p>
            <a:pPr algn="ctr">
              <a:lnSpc>
                <a:spcPct val="90000"/>
              </a:lnSpc>
            </a:pPr>
            <a:r>
              <a:rPr lang="fr-CA" altLang="fr-FR" sz="2800" b="1" u="sng" dirty="0"/>
              <a:t>ENVIRONNEMENT</a:t>
            </a:r>
          </a:p>
          <a:p>
            <a:pPr algn="ctr">
              <a:lnSpc>
                <a:spcPct val="90000"/>
              </a:lnSpc>
            </a:pPr>
            <a:r>
              <a:rPr lang="fr-CA" altLang="fr-FR" sz="2800" b="1" dirty="0"/>
              <a:t>Syndrome des </a:t>
            </a:r>
            <a:r>
              <a:rPr lang="fr-CA" altLang="fr-FR" sz="2800" b="1" dirty="0" err="1"/>
              <a:t>électrohypersensibilité</a:t>
            </a:r>
            <a:r>
              <a:rPr lang="fr-CA" altLang="fr-FR" sz="2800" b="1" dirty="0"/>
              <a:t> (EHS)</a:t>
            </a:r>
          </a:p>
        </p:txBody>
      </p:sp>
    </p:spTree>
    <p:extLst>
      <p:ext uri="{BB962C8B-B14F-4D97-AF65-F5344CB8AC3E}">
        <p14:creationId xmlns:p14="http://schemas.microsoft.com/office/powerpoint/2010/main" val="357212164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p:cNvSpPr>
            <a:spLocks noGrp="1" noChangeArrowheads="1"/>
          </p:cNvSpPr>
          <p:nvPr>
            <p:ph idx="1"/>
          </p:nvPr>
        </p:nvSpPr>
        <p:spPr>
          <a:xfrm>
            <a:off x="395536" y="1849321"/>
            <a:ext cx="8496944" cy="3888432"/>
          </a:xfrm>
        </p:spPr>
        <p:txBody>
          <a:bodyPr>
            <a:normAutofit/>
          </a:bodyPr>
          <a:lstStyle/>
          <a:p>
            <a:pPr eaLnBrk="1" hangingPunct="1"/>
            <a:r>
              <a:rPr lang="fr-CA" altLang="fr-FR" sz="3200" dirty="0"/>
              <a:t>PROCESSUS : « QUI ES-TU? »</a:t>
            </a:r>
          </a:p>
          <a:p>
            <a:pPr algn="ctr" eaLnBrk="1" hangingPunct="1"/>
            <a:r>
              <a:rPr lang="fr-CA" altLang="fr-FR" sz="3200" dirty="0"/>
              <a:t>CENTRATION QUOTIDIENNE</a:t>
            </a:r>
          </a:p>
          <a:p>
            <a:pPr eaLnBrk="1" hangingPunct="1"/>
            <a:endParaRPr lang="fr-CA" altLang="fr-FR" sz="2800" dirty="0"/>
          </a:p>
          <a:p>
            <a:pPr eaLnBrk="1" hangingPunct="1"/>
            <a:r>
              <a:rPr lang="fr-CA" altLang="fr-FR" sz="2800" dirty="0"/>
              <a:t>Cohérence                      Respiration             Training </a:t>
            </a:r>
          </a:p>
          <a:p>
            <a:pPr eaLnBrk="1" hangingPunct="1"/>
            <a:r>
              <a:rPr lang="fr-CA" altLang="fr-FR" sz="2800" dirty="0"/>
              <a:t>cardiaque                       consciente                autogène</a:t>
            </a:r>
          </a:p>
          <a:p>
            <a:pPr eaLnBrk="1" hangingPunct="1"/>
            <a:r>
              <a:rPr lang="fr-CA" altLang="fr-FR" sz="2800" dirty="0"/>
              <a:t>                     Méditation                        Yoga</a:t>
            </a:r>
          </a:p>
        </p:txBody>
      </p:sp>
      <p:sp>
        <p:nvSpPr>
          <p:cNvPr id="71683" name="Espace réservé de la date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154CD46-0CDF-4987-9E8E-0810C6825EE6}" type="datetime1">
              <a:rPr lang="fr-FR" altLang="fr-FR" smtClean="0">
                <a:solidFill>
                  <a:srgbClr val="FFFFFF"/>
                </a:solidFill>
              </a:rPr>
              <a:pPr eaLnBrk="1" hangingPunct="1"/>
              <a:t>10/04/2023</a:t>
            </a:fld>
            <a:endParaRPr lang="fr-FR" altLang="fr-FR" dirty="0">
              <a:solidFill>
                <a:srgbClr val="FFFFFF"/>
              </a:solidFill>
            </a:endParaRPr>
          </a:p>
        </p:txBody>
      </p:sp>
      <p:sp>
        <p:nvSpPr>
          <p:cNvPr id="6" name="Rectangle 2"/>
          <p:cNvSpPr txBox="1">
            <a:spLocks noChangeArrowheads="1"/>
          </p:cNvSpPr>
          <p:nvPr/>
        </p:nvSpPr>
        <p:spPr bwMode="auto">
          <a:xfrm>
            <a:off x="1619671" y="620688"/>
            <a:ext cx="5472113" cy="927100"/>
          </a:xfrm>
          <a:prstGeom prst="rect">
            <a:avLst/>
          </a:prstGeom>
          <a:solidFill>
            <a:schemeClr val="accent2"/>
          </a:solidFill>
          <a:ln w="9525">
            <a:noFill/>
            <a:miter lim="800000"/>
            <a:headEnd/>
            <a:tailEnd/>
          </a:ln>
        </p:spPr>
        <p:txBody>
          <a:bodyPr anchor="ctr">
            <a:normAutofit/>
          </a:bodyPr>
          <a:lstStyle/>
          <a:p>
            <a:pPr algn="ctr" fontAlgn="auto">
              <a:spcAft>
                <a:spcPts val="0"/>
              </a:spcAft>
              <a:defRPr/>
            </a:pPr>
            <a:r>
              <a:rPr lang="fr-CA" sz="4800" dirty="0">
                <a:latin typeface="+mj-lt"/>
                <a:ea typeface="+mj-ea"/>
                <a:cs typeface="+mj-cs"/>
              </a:rPr>
              <a:t>  5- Spiritualité:</a:t>
            </a:r>
          </a:p>
        </p:txBody>
      </p:sp>
      <p:cxnSp>
        <p:nvCxnSpPr>
          <p:cNvPr id="3" name="Connecteur droit avec flèche 2"/>
          <p:cNvCxnSpPr/>
          <p:nvPr/>
        </p:nvCxnSpPr>
        <p:spPr>
          <a:xfrm flipH="1">
            <a:off x="1619672" y="2924944"/>
            <a:ext cx="936104"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Connecteur droit avec flèche 4"/>
          <p:cNvCxnSpPr/>
          <p:nvPr/>
        </p:nvCxnSpPr>
        <p:spPr>
          <a:xfrm>
            <a:off x="3275856" y="2924944"/>
            <a:ext cx="72008" cy="16561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a:off x="4716016" y="2924944"/>
            <a:ext cx="0" cy="5877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5904148" y="2924944"/>
            <a:ext cx="396044" cy="16561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6300192" y="2924944"/>
            <a:ext cx="936104"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67544" y="3573016"/>
            <a:ext cx="1800200" cy="10081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Rectangle 13"/>
          <p:cNvSpPr/>
          <p:nvPr/>
        </p:nvSpPr>
        <p:spPr>
          <a:xfrm>
            <a:off x="2267744" y="4725144"/>
            <a:ext cx="1872208"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Rectangle 14"/>
          <p:cNvSpPr/>
          <p:nvPr/>
        </p:nvSpPr>
        <p:spPr>
          <a:xfrm>
            <a:off x="3995936" y="3573016"/>
            <a:ext cx="1908212" cy="10081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Rectangle 15"/>
          <p:cNvSpPr/>
          <p:nvPr/>
        </p:nvSpPr>
        <p:spPr>
          <a:xfrm>
            <a:off x="6012160" y="4725144"/>
            <a:ext cx="1079625"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Rectangle 16"/>
          <p:cNvSpPr/>
          <p:nvPr/>
        </p:nvSpPr>
        <p:spPr>
          <a:xfrm>
            <a:off x="6768244" y="3573016"/>
            <a:ext cx="1908212" cy="10081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77811785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485775"/>
            <a:ext cx="9144000" cy="1008063"/>
          </a:xfrm>
        </p:spPr>
        <p:txBody>
          <a:bodyPr/>
          <a:lstStyle/>
          <a:p>
            <a:pPr eaLnBrk="1" fontAlgn="auto" hangingPunct="1">
              <a:spcAft>
                <a:spcPts val="0"/>
              </a:spcAft>
              <a:defRPr/>
            </a:pPr>
            <a:r>
              <a:rPr lang="fr-CA" altLang="fr-FR" sz="3000">
                <a:solidFill>
                  <a:srgbClr val="92D050"/>
                </a:solidFill>
                <a:latin typeface="Arial" pitchFamily="34" charset="0"/>
                <a:ea typeface="ヒラギノ角ゴ Pro W3" pitchFamily="-128" charset="-128"/>
                <a:cs typeface="Arial" pitchFamily="34" charset="0"/>
              </a:rPr>
              <a:t>Thérapie cognitive basée sur la pleine conscience pour la dépression</a:t>
            </a:r>
          </a:p>
        </p:txBody>
      </p:sp>
      <p:sp>
        <p:nvSpPr>
          <p:cNvPr id="5" name="Text Box 5"/>
          <p:cNvSpPr txBox="1">
            <a:spLocks noChangeArrowheads="1"/>
          </p:cNvSpPr>
          <p:nvPr/>
        </p:nvSpPr>
        <p:spPr bwMode="auto">
          <a:xfrm>
            <a:off x="849313" y="1493838"/>
            <a:ext cx="7416800" cy="854075"/>
          </a:xfrm>
          <a:prstGeom prst="rect">
            <a:avLst/>
          </a:prstGeom>
          <a:noFill/>
          <a:ln>
            <a:noFill/>
          </a:ln>
          <a:effec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spcBef>
                <a:spcPct val="50000"/>
              </a:spcBef>
              <a:defRPr/>
            </a:pPr>
            <a:r>
              <a:rPr lang="fr-CA" sz="2000" dirty="0">
                <a:latin typeface="+mj-lt"/>
              </a:rPr>
              <a:t>Une intégration du MBCT et de la thérapie cognitive</a:t>
            </a:r>
          </a:p>
          <a:p>
            <a:pPr algn="ctr">
              <a:spcBef>
                <a:spcPct val="50000"/>
              </a:spcBef>
              <a:defRPr/>
            </a:pPr>
            <a:r>
              <a:rPr lang="fr-CA" sz="2000" dirty="0">
                <a:latin typeface="+mj-lt"/>
              </a:rPr>
              <a:t>Adaptation pour prévenir les rechutes dépressives, 2002.</a:t>
            </a:r>
          </a:p>
        </p:txBody>
      </p:sp>
      <p:pic>
        <p:nvPicPr>
          <p:cNvPr id="72708" name="Picture 6" descr="John_Teasd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900" y="2459038"/>
            <a:ext cx="1919288" cy="28797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2709" name="Picture 7" descr="Mark_Willia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9988" y="2459038"/>
            <a:ext cx="1871662" cy="28797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2710" name="Picture 8" descr="Zindel_Seg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5263" y="2459038"/>
            <a:ext cx="1905000" cy="28575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2711" name="Text Box 9"/>
          <p:cNvSpPr txBox="1">
            <a:spLocks noChangeArrowheads="1"/>
          </p:cNvSpPr>
          <p:nvPr/>
        </p:nvSpPr>
        <p:spPr bwMode="auto">
          <a:xfrm>
            <a:off x="1717675" y="5313363"/>
            <a:ext cx="18716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fr-CA" altLang="fr-FR" sz="1600">
                <a:latin typeface="Times New Roman" pitchFamily="18" charset="0"/>
                <a:ea typeface="MS PGothic" pitchFamily="34" charset="-128"/>
              </a:rPr>
              <a:t>Zindel Segal</a:t>
            </a:r>
          </a:p>
        </p:txBody>
      </p:sp>
      <p:sp>
        <p:nvSpPr>
          <p:cNvPr id="72712" name="Text Box 10"/>
          <p:cNvSpPr txBox="1">
            <a:spLocks noChangeArrowheads="1"/>
          </p:cNvSpPr>
          <p:nvPr/>
        </p:nvSpPr>
        <p:spPr bwMode="auto">
          <a:xfrm>
            <a:off x="6421438" y="5327650"/>
            <a:ext cx="2159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fr-CA" altLang="fr-FR" sz="1600">
                <a:latin typeface="Times New Roman" pitchFamily="18" charset="0"/>
                <a:ea typeface="MS PGothic" pitchFamily="34" charset="-128"/>
              </a:rPr>
              <a:t>Mark Williams</a:t>
            </a:r>
          </a:p>
        </p:txBody>
      </p:sp>
      <p:sp>
        <p:nvSpPr>
          <p:cNvPr id="72713" name="Text Box 11"/>
          <p:cNvSpPr txBox="1">
            <a:spLocks noChangeArrowheads="1"/>
          </p:cNvSpPr>
          <p:nvPr/>
        </p:nvSpPr>
        <p:spPr bwMode="auto">
          <a:xfrm>
            <a:off x="4017963" y="5321300"/>
            <a:ext cx="19446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fr-CA" altLang="fr-FR" sz="1600">
                <a:latin typeface="Times New Roman" pitchFamily="18" charset="0"/>
                <a:ea typeface="MS PGothic" pitchFamily="34" charset="-128"/>
              </a:rPr>
              <a:t>John Teasdale</a:t>
            </a:r>
          </a:p>
        </p:txBody>
      </p:sp>
      <p:sp>
        <p:nvSpPr>
          <p:cNvPr id="13" name="ZoneTexte 12"/>
          <p:cNvSpPr txBox="1"/>
          <p:nvPr/>
        </p:nvSpPr>
        <p:spPr>
          <a:xfrm>
            <a:off x="90488" y="5903913"/>
            <a:ext cx="4441825" cy="600075"/>
          </a:xfrm>
          <a:prstGeom prst="rect">
            <a:avLst/>
          </a:prstGeom>
          <a:noFill/>
        </p:spPr>
        <p:txBody>
          <a:bodyPr>
            <a:spAutoFit/>
          </a:bodyPr>
          <a:lstStyle>
            <a:lvl1pPr eaLnBrk="0" hangingPunct="0">
              <a:defRPr>
                <a:solidFill>
                  <a:schemeClr val="tx1"/>
                </a:solidFill>
                <a:latin typeface="Calibri" charset="0"/>
                <a:ea typeface="ＭＳ Ｐゴシック" charset="0"/>
              </a:defRPr>
            </a:lvl1pPr>
            <a:lvl2pPr marL="742950" indent="-285750" eaLnBrk="0" hangingPunct="0">
              <a:defRPr>
                <a:solidFill>
                  <a:schemeClr val="tx1"/>
                </a:solidFill>
                <a:latin typeface="Calibri" charset="0"/>
                <a:ea typeface="ＭＳ Ｐゴシック" charset="0"/>
              </a:defRPr>
            </a:lvl2pPr>
            <a:lvl3pPr marL="1143000" indent="-228600" eaLnBrk="0" hangingPunct="0">
              <a:defRPr>
                <a:solidFill>
                  <a:schemeClr val="tx1"/>
                </a:solidFill>
                <a:latin typeface="Calibri" charset="0"/>
                <a:ea typeface="ＭＳ Ｐゴシック" charset="0"/>
              </a:defRPr>
            </a:lvl3pPr>
            <a:lvl4pPr marL="1600200" indent="-228600" eaLnBrk="0" hangingPunct="0">
              <a:defRPr>
                <a:solidFill>
                  <a:schemeClr val="tx1"/>
                </a:solidFill>
                <a:latin typeface="Calibri" charset="0"/>
                <a:ea typeface="ＭＳ Ｐゴシック" charset="0"/>
              </a:defRPr>
            </a:lvl4pPr>
            <a:lvl5pPr marL="2057400" indent="-228600" eaLnBrk="0" hangingPunct="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defRPr/>
            </a:pPr>
            <a:r>
              <a:rPr lang="fr-CA" sz="1100" b="1" dirty="0">
                <a:solidFill>
                  <a:schemeClr val="bg1">
                    <a:lumMod val="65000"/>
                    <a:lumOff val="35000"/>
                  </a:schemeClr>
                </a:solidFill>
                <a:latin typeface="Arial" charset="0"/>
                <a:cs typeface="Arial" charset="0"/>
              </a:rPr>
              <a:t>Claude Fournier, MD.</a:t>
            </a:r>
          </a:p>
          <a:p>
            <a:pPr eaLnBrk="1" hangingPunct="1">
              <a:defRPr/>
            </a:pPr>
            <a:r>
              <a:rPr lang="fr-CA" sz="1100" b="1" dirty="0">
                <a:solidFill>
                  <a:schemeClr val="bg1">
                    <a:lumMod val="65000"/>
                    <a:lumOff val="35000"/>
                  </a:schemeClr>
                </a:solidFill>
                <a:latin typeface="Arial" charset="0"/>
                <a:cs typeface="Arial" charset="0"/>
              </a:rPr>
              <a:t>Centre de santé et de services sociaux de la Vieille-Capitale</a:t>
            </a:r>
          </a:p>
          <a:p>
            <a:pPr eaLnBrk="1" hangingPunct="1">
              <a:defRPr/>
            </a:pPr>
            <a:r>
              <a:rPr lang="fr-CA" sz="1100" b="1" dirty="0">
                <a:solidFill>
                  <a:schemeClr val="bg1">
                    <a:lumMod val="65000"/>
                    <a:lumOff val="35000"/>
                  </a:schemeClr>
                </a:solidFill>
                <a:latin typeface="Arial" charset="0"/>
                <a:cs typeface="Arial" charset="0"/>
              </a:rPr>
              <a:t>Direction de la santé publique de Chaudière-Appalaches</a:t>
            </a:r>
          </a:p>
        </p:txBody>
      </p:sp>
    </p:spTree>
    <p:extLst>
      <p:ext uri="{BB962C8B-B14F-4D97-AF65-F5344CB8AC3E}">
        <p14:creationId xmlns:p14="http://schemas.microsoft.com/office/powerpoint/2010/main" val="94882248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8900" y="1103313"/>
            <a:ext cx="8964613" cy="4217987"/>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87043" name="Titre 1"/>
          <p:cNvSpPr>
            <a:spLocks noGrp="1"/>
          </p:cNvSpPr>
          <p:nvPr>
            <p:ph type="title"/>
          </p:nvPr>
        </p:nvSpPr>
        <p:spPr>
          <a:xfrm>
            <a:off x="0" y="188913"/>
            <a:ext cx="9144000" cy="922337"/>
          </a:xfrm>
        </p:spPr>
        <p:txBody>
          <a:bodyPr/>
          <a:lstStyle/>
          <a:p>
            <a:pPr eaLnBrk="1" fontAlgn="auto" hangingPunct="1">
              <a:spcAft>
                <a:spcPts val="0"/>
              </a:spcAft>
              <a:defRPr/>
            </a:pPr>
            <a:r>
              <a:rPr lang="fr-CA" altLang="fr-FR" sz="2400">
                <a:solidFill>
                  <a:srgbClr val="FFFFFF"/>
                </a:solidFill>
                <a:latin typeface="Arial" pitchFamily="34" charset="0"/>
                <a:ea typeface="ヒラギノ角ゴ Pro W3" pitchFamily="-128" charset="-128"/>
                <a:cs typeface="Arial" pitchFamily="34" charset="0"/>
              </a:rPr>
              <a:t>Thérapie cognitive basée sur la pleine conscience  DE la dépression et Des troubles anxieux *</a:t>
            </a:r>
            <a:endParaRPr lang="fr-CA" altLang="fr-FR" sz="2400">
              <a:solidFill>
                <a:schemeClr val="hlink"/>
              </a:solidFill>
              <a:ea typeface="ヒラギノ角ゴ Pro W3" pitchFamily="-128" charset="-128"/>
              <a:cs typeface="Arial" pitchFamily="34" charset="0"/>
            </a:endParaRPr>
          </a:p>
        </p:txBody>
      </p:sp>
      <p:graphicFrame>
        <p:nvGraphicFramePr>
          <p:cNvPr id="5" name="Group 397"/>
          <p:cNvGraphicFramePr>
            <a:graphicFrameLocks noGrp="1"/>
          </p:cNvGraphicFramePr>
          <p:nvPr/>
        </p:nvGraphicFramePr>
        <p:xfrm>
          <a:off x="179388" y="1223963"/>
          <a:ext cx="8785225" cy="3994152"/>
        </p:xfrm>
        <a:graphic>
          <a:graphicData uri="http://schemas.openxmlformats.org/drawingml/2006/table">
            <a:tbl>
              <a:tblPr/>
              <a:tblGrid>
                <a:gridCol w="1728787">
                  <a:extLst>
                    <a:ext uri="{9D8B030D-6E8A-4147-A177-3AD203B41FA5}">
                      <a16:colId xmlns:a16="http://schemas.microsoft.com/office/drawing/2014/main" val="20000"/>
                    </a:ext>
                  </a:extLst>
                </a:gridCol>
                <a:gridCol w="792163">
                  <a:extLst>
                    <a:ext uri="{9D8B030D-6E8A-4147-A177-3AD203B41FA5}">
                      <a16:colId xmlns:a16="http://schemas.microsoft.com/office/drawing/2014/main" val="20001"/>
                    </a:ext>
                  </a:extLst>
                </a:gridCol>
                <a:gridCol w="792162">
                  <a:extLst>
                    <a:ext uri="{9D8B030D-6E8A-4147-A177-3AD203B41FA5}">
                      <a16:colId xmlns:a16="http://schemas.microsoft.com/office/drawing/2014/main" val="20002"/>
                    </a:ext>
                  </a:extLst>
                </a:gridCol>
                <a:gridCol w="1008063">
                  <a:extLst>
                    <a:ext uri="{9D8B030D-6E8A-4147-A177-3AD203B41FA5}">
                      <a16:colId xmlns:a16="http://schemas.microsoft.com/office/drawing/2014/main" val="20003"/>
                    </a:ext>
                  </a:extLst>
                </a:gridCol>
                <a:gridCol w="935037">
                  <a:extLst>
                    <a:ext uri="{9D8B030D-6E8A-4147-A177-3AD203B41FA5}">
                      <a16:colId xmlns:a16="http://schemas.microsoft.com/office/drawing/2014/main" val="20004"/>
                    </a:ext>
                  </a:extLst>
                </a:gridCol>
                <a:gridCol w="792163">
                  <a:extLst>
                    <a:ext uri="{9D8B030D-6E8A-4147-A177-3AD203B41FA5}">
                      <a16:colId xmlns:a16="http://schemas.microsoft.com/office/drawing/2014/main" val="20005"/>
                    </a:ext>
                  </a:extLst>
                </a:gridCol>
                <a:gridCol w="865187">
                  <a:extLst>
                    <a:ext uri="{9D8B030D-6E8A-4147-A177-3AD203B41FA5}">
                      <a16:colId xmlns:a16="http://schemas.microsoft.com/office/drawing/2014/main" val="20006"/>
                    </a:ext>
                  </a:extLst>
                </a:gridCol>
                <a:gridCol w="1079500">
                  <a:extLst>
                    <a:ext uri="{9D8B030D-6E8A-4147-A177-3AD203B41FA5}">
                      <a16:colId xmlns:a16="http://schemas.microsoft.com/office/drawing/2014/main" val="20007"/>
                    </a:ext>
                  </a:extLst>
                </a:gridCol>
                <a:gridCol w="792163">
                  <a:extLst>
                    <a:ext uri="{9D8B030D-6E8A-4147-A177-3AD203B41FA5}">
                      <a16:colId xmlns:a16="http://schemas.microsoft.com/office/drawing/2014/main" val="20008"/>
                    </a:ext>
                  </a:extLst>
                </a:gridCol>
              </a:tblGrid>
              <a:tr h="335280">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fr-CA" sz="1100" b="1" i="0" u="none" strike="noStrike" cap="none" normalizeH="0" baseline="0">
                          <a:ln>
                            <a:noFill/>
                          </a:ln>
                          <a:solidFill>
                            <a:srgbClr val="000000"/>
                          </a:solidFill>
                          <a:effectLst/>
                          <a:latin typeface="Calibri" charset="0"/>
                          <a:ea typeface="ＭＳ Ｐゴシック" charset="0"/>
                        </a:rPr>
                        <a:t>Désordres</a:t>
                      </a: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fr-CA" sz="1100" b="1" i="0" u="none" strike="noStrike" cap="none" normalizeH="0" baseline="0">
                          <a:ln>
                            <a:noFill/>
                          </a:ln>
                          <a:solidFill>
                            <a:srgbClr val="000000"/>
                          </a:solidFill>
                          <a:effectLst/>
                          <a:latin typeface="Calibri" charset="0"/>
                          <a:ea typeface="ＭＳ Ｐゴシック" charset="0"/>
                        </a:rPr>
                        <a:t> </a:t>
                      </a:r>
                      <a:endParaRPr kumimoji="0" lang="fr-CA" sz="1100" b="1"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D9D9"/>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1" i="0" u="none" strike="noStrike" cap="none" normalizeH="0" baseline="0">
                          <a:ln>
                            <a:noFill/>
                          </a:ln>
                          <a:solidFill>
                            <a:srgbClr val="000000"/>
                          </a:solidFill>
                          <a:effectLst/>
                          <a:latin typeface="Calibri" charset="0"/>
                          <a:ea typeface="ＭＳ Ｐゴシック" charset="0"/>
                        </a:rPr>
                        <a:t>Symptômes d’anxiété</a:t>
                      </a:r>
                      <a:endParaRPr kumimoji="0" lang="fr-CA" sz="1100" b="1"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endParaRPr lang="fr-FR"/>
                    </a:p>
                  </a:txBody>
                  <a:tcPr/>
                </a:tc>
                <a:tc hMerge="1">
                  <a:txBody>
                    <a:bodyPr/>
                    <a:lstStyle/>
                    <a:p>
                      <a:endParaRPr lang="fr-FR"/>
                    </a:p>
                  </a:txBody>
                  <a:tcPr/>
                </a:tc>
                <a:tc hMerge="1">
                  <a:txBody>
                    <a:bodyPr/>
                    <a:lstStyle/>
                    <a:p>
                      <a:endParaRPr lang="fr-FR"/>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1" i="0" u="none" strike="noStrike" cap="none" normalizeH="0" baseline="0">
                          <a:ln>
                            <a:noFill/>
                          </a:ln>
                          <a:solidFill>
                            <a:srgbClr val="000000"/>
                          </a:solidFill>
                          <a:effectLst/>
                          <a:latin typeface="Calibri" charset="0"/>
                          <a:ea typeface="ＭＳ Ｐゴシック" charset="0"/>
                        </a:rPr>
                        <a:t>Symptômes dépressifs</a:t>
                      </a:r>
                      <a:endParaRPr kumimoji="0" lang="fr-CA" sz="1100" b="1"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335280">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fr-CA" sz="1100" b="1" i="0" u="none" strike="noStrike" cap="none" normalizeH="0" baseline="0">
                          <a:ln>
                            <a:noFill/>
                          </a:ln>
                          <a:solidFill>
                            <a:srgbClr val="000000"/>
                          </a:solidFill>
                          <a:effectLst/>
                          <a:latin typeface="Calibri"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fr-CA" sz="1100" b="1" i="0" u="none" strike="noStrike" cap="none" normalizeH="0" baseline="0">
                          <a:ln>
                            <a:noFill/>
                          </a:ln>
                          <a:solidFill>
                            <a:srgbClr val="000000"/>
                          </a:solidFill>
                          <a:effectLst/>
                          <a:latin typeface="Calibri" charset="0"/>
                          <a:ea typeface="ＭＳ Ｐゴシック" charset="0"/>
                        </a:rPr>
                        <a:t> </a:t>
                      </a:r>
                      <a:endParaRPr kumimoji="0" lang="fr-CA" sz="1100" b="1"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N études</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Hedges’g</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95% IC</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Valeur p</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N études</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Hedges’g</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95% IC</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Valeur p</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1"/>
                  </a:ext>
                </a:extLst>
              </a:tr>
              <a:tr h="335280">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fr-CA" sz="1100" b="1" i="0" u="none" strike="noStrike" cap="none" normalizeH="0" baseline="0" dirty="0">
                          <a:ln>
                            <a:noFill/>
                          </a:ln>
                          <a:solidFill>
                            <a:srgbClr val="000000"/>
                          </a:solidFill>
                          <a:effectLst/>
                          <a:latin typeface="Calibri" charset="0"/>
                          <a:ea typeface="ＭＳ Ｐゴシック" charset="0"/>
                        </a:rPr>
                        <a:t>Désordres anxieux</a:t>
                      </a: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fr-CA" sz="1100" b="1" i="0" u="none" strike="noStrike" cap="none" normalizeH="0" baseline="0" dirty="0">
                          <a:ln>
                            <a:noFill/>
                          </a:ln>
                          <a:solidFill>
                            <a:srgbClr val="000000"/>
                          </a:solidFill>
                          <a:effectLst/>
                          <a:latin typeface="Calibri" charset="0"/>
                          <a:ea typeface="ＭＳ Ｐゴシック" charset="0"/>
                        </a:rPr>
                        <a:t> </a:t>
                      </a:r>
                      <a:endParaRPr kumimoji="0" lang="fr-CA" sz="1100" b="1" i="0" u="none" strike="noStrike" cap="none" normalizeH="0" baseline="0" dirty="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7</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0.97</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0.73 – 1.22</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&lt; 0.01</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6</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0.75</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0.58 – 0.91</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&lt; 0.01</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2"/>
                  </a:ext>
                </a:extLst>
              </a:tr>
              <a:tr h="335280">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fr-CA" sz="1100" b="1" i="0" u="none" strike="noStrike" cap="none" normalizeH="0" baseline="0">
                          <a:ln>
                            <a:noFill/>
                          </a:ln>
                          <a:solidFill>
                            <a:srgbClr val="000000"/>
                          </a:solidFill>
                          <a:effectLst/>
                          <a:latin typeface="Calibri" charset="0"/>
                          <a:ea typeface="ＭＳ Ｐゴシック" charset="0"/>
                        </a:rPr>
                        <a:t>Dépression</a:t>
                      </a: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fr-CA" sz="1100" b="1" i="0" u="none" strike="noStrike" cap="none" normalizeH="0" baseline="0">
                          <a:ln>
                            <a:noFill/>
                          </a:ln>
                          <a:solidFill>
                            <a:srgbClr val="000000"/>
                          </a:solidFill>
                          <a:effectLst/>
                          <a:latin typeface="Calibri" charset="0"/>
                          <a:ea typeface="ＭＳ Ｐゴシック" charset="0"/>
                        </a:rPr>
                        <a:t> </a:t>
                      </a:r>
                      <a:endParaRPr kumimoji="0" lang="fr-CA" sz="1100" b="1"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1</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0.12</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- 0.30 – 0.55</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0.70</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4</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0.95</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0.71 – 1.18</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&lt; 0.01</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3"/>
                  </a:ext>
                </a:extLst>
              </a:tr>
              <a:tr h="335280">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fr-CA" sz="1100" b="1" i="0" u="none" strike="noStrike" cap="none" normalizeH="0" baseline="0">
                          <a:ln>
                            <a:noFill/>
                          </a:ln>
                          <a:solidFill>
                            <a:srgbClr val="000000"/>
                          </a:solidFill>
                          <a:effectLst/>
                          <a:latin typeface="Calibri" charset="0"/>
                          <a:ea typeface="ＭＳ Ｐゴシック" charset="0"/>
                        </a:rPr>
                        <a:t>Désordres douloureux</a:t>
                      </a: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fr-CA" sz="1100" b="1" i="0" u="none" strike="noStrike" cap="none" normalizeH="0" baseline="0">
                          <a:ln>
                            <a:noFill/>
                          </a:ln>
                          <a:solidFill>
                            <a:srgbClr val="000000"/>
                          </a:solidFill>
                          <a:effectLst/>
                          <a:latin typeface="Calibri" charset="0"/>
                          <a:ea typeface="ＭＳ Ｐゴシック" charset="0"/>
                        </a:rPr>
                        <a:t> </a:t>
                      </a:r>
                      <a:endParaRPr kumimoji="0" lang="fr-CA" sz="1100" b="1"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5</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dirty="0">
                          <a:ln>
                            <a:noFill/>
                          </a:ln>
                          <a:solidFill>
                            <a:srgbClr val="000000"/>
                          </a:solidFill>
                          <a:effectLst/>
                          <a:latin typeface="Calibri" charset="0"/>
                          <a:ea typeface="ＭＳ Ｐゴシック" charset="0"/>
                        </a:rPr>
                        <a:t>0.44</a:t>
                      </a:r>
                      <a:endParaRPr kumimoji="0" lang="fr-CA" sz="1100" b="0" i="0" u="none" strike="noStrike" cap="none" normalizeH="0" baseline="0" dirty="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0.22 – 0.67</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&lt; 0.01</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6</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0.51</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0.39 – 0.62</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&lt; 0.01</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4"/>
                  </a:ext>
                </a:extLst>
              </a:tr>
              <a:tr h="335280">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fr-CA" sz="1100" b="1" i="0" u="none" strike="noStrike" cap="none" normalizeH="0" baseline="0">
                          <a:ln>
                            <a:noFill/>
                          </a:ln>
                          <a:solidFill>
                            <a:srgbClr val="000000"/>
                          </a:solidFill>
                          <a:effectLst/>
                          <a:latin typeface="Calibri" charset="0"/>
                          <a:ea typeface="ＭＳ Ｐゴシック" charset="0"/>
                        </a:rPr>
                        <a:t>Cancer</a:t>
                      </a: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fr-CA" sz="1100" b="1" i="0" u="none" strike="noStrike" cap="none" normalizeH="0" baseline="0">
                          <a:ln>
                            <a:noFill/>
                          </a:ln>
                          <a:solidFill>
                            <a:srgbClr val="000000"/>
                          </a:solidFill>
                          <a:effectLst/>
                          <a:latin typeface="Calibri" charset="0"/>
                          <a:ea typeface="ＭＳ Ｐゴシック" charset="0"/>
                        </a:rPr>
                        <a:t> </a:t>
                      </a:r>
                      <a:endParaRPr kumimoji="0" lang="fr-CA" sz="1100" b="1"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dirty="0">
                          <a:ln>
                            <a:noFill/>
                          </a:ln>
                          <a:solidFill>
                            <a:srgbClr val="000000"/>
                          </a:solidFill>
                          <a:effectLst/>
                          <a:latin typeface="Calibri" charset="0"/>
                          <a:ea typeface="ＭＳ Ｐゴシック" charset="0"/>
                        </a:rPr>
                        <a:t>8</a:t>
                      </a:r>
                      <a:endParaRPr kumimoji="0" lang="fr-CA" sz="1100" b="0" i="0" u="none" strike="noStrike" cap="none" normalizeH="0" baseline="0" dirty="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300" b="1" i="0" u="none" strike="noStrike" cap="none" normalizeH="0" baseline="0">
                          <a:ln>
                            <a:noFill/>
                          </a:ln>
                          <a:solidFill>
                            <a:srgbClr val="000000"/>
                          </a:solidFill>
                          <a:effectLst/>
                          <a:latin typeface="Calibri" charset="0"/>
                          <a:ea typeface="ＭＳ Ｐゴシック" charset="0"/>
                        </a:rPr>
                        <a:t>0.63</a:t>
                      </a:r>
                      <a:endParaRPr kumimoji="0" lang="fr-CA" sz="1300" b="1"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0.45 – 0.81</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&lt; 0.01</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7</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300" b="1" i="0" u="none" strike="noStrike" cap="none" normalizeH="0" baseline="0">
                          <a:ln>
                            <a:noFill/>
                          </a:ln>
                          <a:solidFill>
                            <a:srgbClr val="000000"/>
                          </a:solidFill>
                          <a:effectLst/>
                          <a:latin typeface="Calibri" charset="0"/>
                          <a:ea typeface="ＭＳ Ｐゴシック" charset="0"/>
                        </a:rPr>
                        <a:t>0.45</a:t>
                      </a:r>
                      <a:endParaRPr kumimoji="0" lang="fr-CA" sz="1300" b="1"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0.34 – 0.55</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&lt; 0.01</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5"/>
                  </a:ext>
                </a:extLst>
              </a:tr>
              <a:tr h="652359">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fr-CA" sz="1100" b="1" i="0" u="none" strike="noStrike" cap="none" normalizeH="0" baseline="0">
                          <a:ln>
                            <a:noFill/>
                          </a:ln>
                          <a:solidFill>
                            <a:srgbClr val="000000"/>
                          </a:solidFill>
                          <a:effectLst/>
                          <a:latin typeface="Calibri" charset="0"/>
                          <a:ea typeface="ＭＳ Ｐゴシック" charset="0"/>
                        </a:rPr>
                        <a:t>Problèmes médicaux</a:t>
                      </a: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fr-CA" sz="1100" b="1" i="0" u="none" strike="noStrike" cap="none" normalizeH="0" baseline="0">
                          <a:ln>
                            <a:noFill/>
                          </a:ln>
                          <a:solidFill>
                            <a:srgbClr val="000000"/>
                          </a:solidFill>
                          <a:effectLst/>
                          <a:latin typeface="Calibri" charset="0"/>
                          <a:ea typeface="ＭＳ Ｐゴシック" charset="0"/>
                        </a:rPr>
                        <a:t>  « stroke »</a:t>
                      </a: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fr-CA" sz="1100" b="1" i="0" u="none" strike="noStrike" cap="none" normalizeH="0" baseline="0">
                          <a:ln>
                            <a:noFill/>
                          </a:ln>
                          <a:solidFill>
                            <a:srgbClr val="000000"/>
                          </a:solidFill>
                          <a:effectLst/>
                          <a:latin typeface="Calibri" charset="0"/>
                          <a:ea typeface="ＭＳ Ｐゴシック" charset="0"/>
                        </a:rPr>
                        <a:t>  « TBI »</a:t>
                      </a:r>
                      <a:endParaRPr kumimoji="0" lang="fr-CA" sz="1100" b="1"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dirty="0">
                          <a:ln>
                            <a:noFill/>
                          </a:ln>
                          <a:solidFill>
                            <a:srgbClr val="000000"/>
                          </a:solidFill>
                          <a:effectLst/>
                          <a:latin typeface="Calibri" charset="0"/>
                          <a:ea typeface="ＭＳ Ｐゴシック" charset="0"/>
                        </a:rPr>
                        <a:t>10</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dirty="0">
                          <a:ln>
                            <a:noFill/>
                          </a:ln>
                          <a:solidFill>
                            <a:srgbClr val="000000"/>
                          </a:solidFill>
                          <a:effectLst/>
                          <a:latin typeface="Calibri" charset="0"/>
                          <a:ea typeface="ＭＳ Ｐゴシック" charset="0"/>
                        </a:rPr>
                        <a:t>1</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dirty="0">
                          <a:ln>
                            <a:noFill/>
                          </a:ln>
                          <a:solidFill>
                            <a:srgbClr val="000000"/>
                          </a:solidFill>
                          <a:effectLst/>
                          <a:latin typeface="Calibri" charset="0"/>
                          <a:ea typeface="ＭＳ Ｐゴシック" charset="0"/>
                        </a:rPr>
                        <a:t>1</a:t>
                      </a:r>
                      <a:endParaRPr kumimoji="0" lang="fr-CA" sz="1100" b="0" i="0" u="none" strike="noStrike" cap="none" normalizeH="0" baseline="0" dirty="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0.61</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0.98</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0.47</a:t>
                      </a:r>
                      <a:endParaRPr kumimoji="0" lang="fr-CA" sz="1100" b="1"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0.41 – 0.80</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0.59 0 1.36</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0.01 – 0.94</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&lt; 0.01</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&lt; 0.01</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&lt; 0.05</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dirty="0">
                          <a:ln>
                            <a:noFill/>
                          </a:ln>
                          <a:solidFill>
                            <a:srgbClr val="000000"/>
                          </a:solidFill>
                          <a:effectLst/>
                          <a:latin typeface="Calibri" charset="0"/>
                          <a:ea typeface="ＭＳ Ｐゴシック" charset="0"/>
                        </a:rPr>
                        <a:t>9</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dirty="0">
                          <a:ln>
                            <a:noFill/>
                          </a:ln>
                          <a:solidFill>
                            <a:srgbClr val="000000"/>
                          </a:solidFill>
                          <a:effectLst/>
                          <a:latin typeface="Calibri" charset="0"/>
                          <a:ea typeface="ＭＳ Ｐゴシック" charset="0"/>
                        </a:rPr>
                        <a:t>1</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dirty="0">
                          <a:ln>
                            <a:noFill/>
                          </a:ln>
                          <a:solidFill>
                            <a:srgbClr val="000000"/>
                          </a:solidFill>
                          <a:effectLst/>
                          <a:latin typeface="Calibri" charset="0"/>
                          <a:ea typeface="ＭＳ Ｐゴシック" charset="0"/>
                        </a:rPr>
                        <a:t>1</a:t>
                      </a:r>
                      <a:endParaRPr kumimoji="0" lang="fr-CA" sz="1100" b="0" i="0" u="none" strike="noStrike" cap="none" normalizeH="0" baseline="0" dirty="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0.58</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1" i="0" u="none" strike="noStrike" cap="none" normalizeH="0" baseline="0">
                          <a:ln>
                            <a:noFill/>
                          </a:ln>
                          <a:solidFill>
                            <a:srgbClr val="000000"/>
                          </a:solidFill>
                          <a:effectLst/>
                          <a:latin typeface="Calibri" charset="0"/>
                          <a:ea typeface="ＭＳ Ｐゴシック" charset="0"/>
                        </a:rPr>
                        <a:t>1.01</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0.73</a:t>
                      </a:r>
                      <a:endParaRPr kumimoji="0" lang="fr-CA" sz="1100" b="1"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0.47 – 0.70</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0.63 – 1.4</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0.22 – 1.23</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&lt; 0.01</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&lt; 0.01</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&lt; 0.01</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6"/>
                  </a:ext>
                </a:extLst>
              </a:tr>
              <a:tr h="826955">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fr-CA" sz="1100" b="1" i="0" u="none" strike="noStrike" cap="none" normalizeH="0" baseline="0">
                          <a:ln>
                            <a:noFill/>
                          </a:ln>
                          <a:solidFill>
                            <a:srgbClr val="000000"/>
                          </a:solidFill>
                          <a:effectLst/>
                          <a:latin typeface="Calibri" charset="0"/>
                          <a:ea typeface="ＭＳ Ｐゴシック" charset="0"/>
                        </a:rPr>
                        <a:t>Autres</a:t>
                      </a: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fr-CA" sz="1100" b="1" i="0" u="none" strike="noStrike" cap="none" normalizeH="0" baseline="0">
                          <a:ln>
                            <a:noFill/>
                          </a:ln>
                          <a:solidFill>
                            <a:srgbClr val="000000"/>
                          </a:solidFill>
                          <a:effectLst/>
                          <a:latin typeface="Calibri" charset="0"/>
                          <a:ea typeface="ＭＳ Ｐゴシック" charset="0"/>
                        </a:rPr>
                        <a:t>  TDAH</a:t>
                      </a: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fr-CA" sz="1100" b="1" i="0" u="none" strike="noStrike" cap="none" normalizeH="0" baseline="0">
                          <a:ln>
                            <a:noFill/>
                          </a:ln>
                          <a:solidFill>
                            <a:srgbClr val="000000"/>
                          </a:solidFill>
                          <a:effectLst/>
                          <a:latin typeface="Calibri" charset="0"/>
                          <a:ea typeface="ＭＳ Ｐゴシック" charset="0"/>
                        </a:rPr>
                        <a:t>  Anxiété/humeur</a:t>
                      </a: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fr-CA" sz="1100" b="1" i="0" u="none" strike="noStrike" cap="none" normalizeH="0" baseline="0">
                          <a:ln>
                            <a:noFill/>
                          </a:ln>
                          <a:solidFill>
                            <a:srgbClr val="000000"/>
                          </a:solidFill>
                          <a:effectLst/>
                          <a:latin typeface="Calibri" charset="0"/>
                          <a:ea typeface="ＭＳ Ｐゴシック" charset="0"/>
                        </a:rPr>
                        <a:t>  Tr. alimentaire</a:t>
                      </a:r>
                      <a:endParaRPr kumimoji="0" lang="fr-CA" sz="1100" b="1"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3</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 </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0.68</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0.62</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0.63</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 </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0.35 – 1.02</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0.28 – 0.95</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0.25 – 1.00</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dirty="0">
                          <a:ln>
                            <a:noFill/>
                          </a:ln>
                          <a:solidFill>
                            <a:srgbClr val="000000"/>
                          </a:solidFill>
                          <a:effectLst/>
                          <a:latin typeface="Calibri" charset="0"/>
                          <a:ea typeface="ＭＳ Ｐゴシック" charset="0"/>
                        </a:rPr>
                        <a:t> </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dirty="0">
                          <a:ln>
                            <a:noFill/>
                          </a:ln>
                          <a:solidFill>
                            <a:srgbClr val="000000"/>
                          </a:solidFill>
                          <a:effectLst/>
                          <a:latin typeface="Calibri" charset="0"/>
                          <a:ea typeface="ＭＳ Ｐゴシック" charset="0"/>
                        </a:rPr>
                        <a:t>&lt; 0.01</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dirty="0">
                          <a:ln>
                            <a:noFill/>
                          </a:ln>
                          <a:solidFill>
                            <a:srgbClr val="000000"/>
                          </a:solidFill>
                          <a:effectLst/>
                          <a:latin typeface="Calibri" charset="0"/>
                          <a:ea typeface="ＭＳ Ｐゴシック" charset="0"/>
                        </a:rPr>
                        <a:t>&lt; 0.01</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dirty="0">
                          <a:ln>
                            <a:noFill/>
                          </a:ln>
                          <a:solidFill>
                            <a:srgbClr val="000000"/>
                          </a:solidFill>
                          <a:effectLst/>
                          <a:latin typeface="Calibri" charset="0"/>
                          <a:ea typeface="ＭＳ Ｐゴシック" charset="0"/>
                        </a:rPr>
                        <a:t>&lt; 0.01</a:t>
                      </a:r>
                      <a:endParaRPr kumimoji="0" lang="fr-CA" sz="1100" b="0" i="0" u="none" strike="noStrike" cap="none" normalizeH="0" baseline="0" dirty="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dirty="0">
                          <a:ln>
                            <a:noFill/>
                          </a:ln>
                          <a:solidFill>
                            <a:srgbClr val="000000"/>
                          </a:solidFill>
                          <a:effectLst/>
                          <a:latin typeface="Calibri" charset="0"/>
                          <a:ea typeface="ＭＳ Ｐゴシック" charset="0"/>
                        </a:rPr>
                        <a:t>3</a:t>
                      </a:r>
                      <a:endParaRPr kumimoji="0" lang="fr-CA" sz="1100" b="0" i="0" u="none" strike="noStrike" cap="none" normalizeH="0" baseline="0" dirty="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 </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0.68</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0.62</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0.63</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 </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0.35 – 1.02</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0.28 – 0.95</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0.25 – 1.00</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 </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&lt; 0.01</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&lt; 0.01</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0" i="0" u="none" strike="noStrike" cap="none" normalizeH="0" baseline="0">
                          <a:ln>
                            <a:noFill/>
                          </a:ln>
                          <a:solidFill>
                            <a:srgbClr val="000000"/>
                          </a:solidFill>
                          <a:effectLst/>
                          <a:latin typeface="Calibri" charset="0"/>
                          <a:ea typeface="ＭＳ Ｐゴシック" charset="0"/>
                        </a:rPr>
                        <a:t>&lt; 0.01</a:t>
                      </a:r>
                      <a:endParaRPr kumimoji="0" lang="fr-CA" sz="1100" b="0"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7"/>
                  </a:ext>
                </a:extLst>
              </a:tr>
              <a:tr h="503158">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fr-CA" sz="1100" b="1" i="0" u="none" strike="noStrike" cap="none" normalizeH="0" baseline="0">
                        <a:ln>
                          <a:noFill/>
                        </a:ln>
                        <a:solidFill>
                          <a:srgbClr val="000000"/>
                        </a:solidFill>
                        <a:effectLst/>
                        <a:latin typeface="Calibri"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fr-CA" sz="1100" b="1" i="0" u="none" strike="noStrike" cap="none" normalizeH="0" baseline="0">
                          <a:ln>
                            <a:noFill/>
                          </a:ln>
                          <a:solidFill>
                            <a:srgbClr val="000000"/>
                          </a:solidFill>
                          <a:effectLst/>
                          <a:latin typeface="Calibri" charset="0"/>
                          <a:ea typeface="ＭＳ Ｐゴシック" charset="0"/>
                        </a:rPr>
                        <a:t>Total</a:t>
                      </a: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fr-CA" sz="1100" b="1" i="0" u="none" strike="noStrike" cap="none" normalizeH="0" baseline="0">
                          <a:ln>
                            <a:noFill/>
                          </a:ln>
                          <a:solidFill>
                            <a:srgbClr val="000000"/>
                          </a:solidFill>
                          <a:effectLst/>
                          <a:latin typeface="Calibri" charset="0"/>
                          <a:ea typeface="ＭＳ Ｐゴシック" charset="0"/>
                        </a:rPr>
                        <a:t> </a:t>
                      </a:r>
                      <a:endParaRPr kumimoji="0" lang="fr-CA" sz="1100" b="1"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1" i="0" u="none" strike="noStrike" cap="none" normalizeH="0" baseline="0">
                          <a:ln>
                            <a:noFill/>
                          </a:ln>
                          <a:solidFill>
                            <a:srgbClr val="000000"/>
                          </a:solidFill>
                          <a:effectLst/>
                          <a:latin typeface="Calibri" charset="0"/>
                          <a:ea typeface="ＭＳ Ｐゴシック" charset="0"/>
                        </a:rPr>
                        <a:t> </a:t>
                      </a:r>
                      <a:endParaRPr kumimoji="0" lang="fr-CA" sz="1100" b="1"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endParaRPr kumimoji="0" lang="fr-CA" sz="1100" b="1" i="0" u="none" strike="noStrike" cap="none" normalizeH="0" baseline="0">
                        <a:ln>
                          <a:noFill/>
                        </a:ln>
                        <a:solidFill>
                          <a:srgbClr val="000000"/>
                        </a:solidFill>
                        <a:effectLst/>
                        <a:latin typeface="Calibri"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1" i="0" u="none" strike="noStrike" cap="none" normalizeH="0" baseline="0">
                          <a:ln>
                            <a:noFill/>
                          </a:ln>
                          <a:solidFill>
                            <a:srgbClr val="000000"/>
                          </a:solidFill>
                          <a:effectLst/>
                          <a:latin typeface="Calibri" charset="0"/>
                          <a:ea typeface="ＭＳ Ｐゴシック" charset="0"/>
                        </a:rPr>
                        <a:t>0.63</a:t>
                      </a:r>
                      <a:endParaRPr kumimoji="0" lang="fr-CA" sz="1100" b="1"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endParaRPr kumimoji="0" lang="fr-CA" sz="1100" b="1" i="0" u="none" strike="noStrike" cap="none" normalizeH="0" baseline="0">
                        <a:ln>
                          <a:noFill/>
                        </a:ln>
                        <a:solidFill>
                          <a:srgbClr val="000000"/>
                        </a:solidFill>
                        <a:effectLst/>
                        <a:latin typeface="Calibri"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1" i="0" u="none" strike="noStrike" cap="none" normalizeH="0" baseline="0">
                          <a:ln>
                            <a:noFill/>
                          </a:ln>
                          <a:solidFill>
                            <a:srgbClr val="000000"/>
                          </a:solidFill>
                          <a:effectLst/>
                          <a:latin typeface="Calibri" charset="0"/>
                          <a:ea typeface="ＭＳ Ｐゴシック" charset="0"/>
                        </a:rPr>
                        <a:t>0.53 – 0.73</a:t>
                      </a:r>
                      <a:endParaRPr kumimoji="0" lang="fr-CA" sz="1100" b="1"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endParaRPr kumimoji="0" lang="fr-CA" sz="1100" b="1" i="0" u="none" strike="noStrike" cap="none" normalizeH="0" baseline="0">
                        <a:ln>
                          <a:noFill/>
                        </a:ln>
                        <a:solidFill>
                          <a:srgbClr val="000000"/>
                        </a:solidFill>
                        <a:effectLst/>
                        <a:latin typeface="Calibri"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1" i="0" u="none" strike="noStrike" cap="none" normalizeH="0" baseline="0">
                          <a:ln>
                            <a:noFill/>
                          </a:ln>
                          <a:solidFill>
                            <a:srgbClr val="000000"/>
                          </a:solidFill>
                          <a:effectLst/>
                          <a:latin typeface="Calibri" charset="0"/>
                          <a:ea typeface="ＭＳ Ｐゴシック" charset="0"/>
                        </a:rPr>
                        <a:t>&lt; 0.01</a:t>
                      </a:r>
                      <a:endParaRPr kumimoji="0" lang="fr-CA" sz="1100" b="1"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1" i="0" u="none" strike="noStrike" cap="none" normalizeH="0" baseline="0" dirty="0">
                          <a:ln>
                            <a:noFill/>
                          </a:ln>
                          <a:solidFill>
                            <a:srgbClr val="000000"/>
                          </a:solidFill>
                          <a:effectLst/>
                          <a:latin typeface="Calibri" charset="0"/>
                          <a:ea typeface="ＭＳ Ｐゴシック" charset="0"/>
                        </a:rPr>
                        <a:t> </a:t>
                      </a:r>
                      <a:endParaRPr kumimoji="0" lang="fr-CA" sz="1100" b="1" i="0" u="none" strike="noStrike" cap="none" normalizeH="0" baseline="0" dirty="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endParaRPr kumimoji="0" lang="fr-CA" sz="1100" b="1" i="0" u="none" strike="noStrike" cap="none" normalizeH="0" baseline="0">
                        <a:ln>
                          <a:noFill/>
                        </a:ln>
                        <a:solidFill>
                          <a:srgbClr val="000000"/>
                        </a:solidFill>
                        <a:effectLst/>
                        <a:latin typeface="Calibri"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1" i="0" u="none" strike="noStrike" cap="none" normalizeH="0" baseline="0">
                          <a:ln>
                            <a:noFill/>
                          </a:ln>
                          <a:solidFill>
                            <a:srgbClr val="000000"/>
                          </a:solidFill>
                          <a:effectLst/>
                          <a:latin typeface="Calibri" charset="0"/>
                          <a:ea typeface="ＭＳ Ｐゴシック" charset="0"/>
                        </a:rPr>
                        <a:t>0.59</a:t>
                      </a:r>
                      <a:endParaRPr kumimoji="0" lang="fr-CA" sz="1100" b="1"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endParaRPr kumimoji="0" lang="fr-CA" sz="1100" b="1" i="0" u="none" strike="noStrike" cap="none" normalizeH="0" baseline="0">
                        <a:ln>
                          <a:noFill/>
                        </a:ln>
                        <a:solidFill>
                          <a:srgbClr val="000000"/>
                        </a:solidFill>
                        <a:effectLst/>
                        <a:latin typeface="Calibri"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1" i="0" u="none" strike="noStrike" cap="none" normalizeH="0" baseline="0">
                          <a:ln>
                            <a:noFill/>
                          </a:ln>
                          <a:solidFill>
                            <a:srgbClr val="000000"/>
                          </a:solidFill>
                          <a:effectLst/>
                          <a:latin typeface="Calibri" charset="0"/>
                          <a:ea typeface="ＭＳ Ｐゴシック" charset="0"/>
                        </a:rPr>
                        <a:t>0.51 – 0.66</a:t>
                      </a:r>
                      <a:endParaRPr kumimoji="0" lang="fr-CA" sz="1100" b="1" i="0" u="none" strike="noStrike" cap="none" normalizeH="0" baseline="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endParaRPr kumimoji="0" lang="fr-CA" sz="1100" b="1" i="0" u="none" strike="noStrike" cap="none" normalizeH="0" baseline="0" dirty="0">
                        <a:ln>
                          <a:noFill/>
                        </a:ln>
                        <a:solidFill>
                          <a:srgbClr val="000000"/>
                        </a:solidFill>
                        <a:effectLst/>
                        <a:latin typeface="Calibri"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fr-CA" sz="1100" b="1" i="0" u="none" strike="noStrike" cap="none" normalizeH="0" baseline="0" dirty="0">
                          <a:ln>
                            <a:noFill/>
                          </a:ln>
                          <a:solidFill>
                            <a:srgbClr val="000000"/>
                          </a:solidFill>
                          <a:effectLst/>
                          <a:latin typeface="Calibri" charset="0"/>
                          <a:ea typeface="ＭＳ Ｐゴシック" charset="0"/>
                        </a:rPr>
                        <a:t>&lt; 0.01</a:t>
                      </a:r>
                      <a:endParaRPr kumimoji="0" lang="fr-CA" sz="1100" b="1" i="0" u="none" strike="noStrike" cap="none" normalizeH="0" baseline="0" dirty="0">
                        <a:ln>
                          <a:noFill/>
                        </a:ln>
                        <a:solidFill>
                          <a:srgbClr val="000000"/>
                        </a:solidFill>
                        <a:effectLst/>
                        <a:latin typeface="Calibri" charset="0"/>
                        <a:ea typeface="Times New Roman" charset="0"/>
                        <a:cs typeface="Arial" charset="0"/>
                      </a:endParaRPr>
                    </a:p>
                  </a:txBody>
                  <a:tcPr marL="52755" marR="5275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8"/>
                  </a:ext>
                </a:extLst>
              </a:tr>
            </a:tbl>
          </a:graphicData>
        </a:graphic>
      </p:graphicFrame>
      <p:sp>
        <p:nvSpPr>
          <p:cNvPr id="73828" name="ZoneTexte 3"/>
          <p:cNvSpPr txBox="1">
            <a:spLocks noChangeArrowheads="1"/>
          </p:cNvSpPr>
          <p:nvPr/>
        </p:nvSpPr>
        <p:spPr bwMode="auto">
          <a:xfrm>
            <a:off x="3314700" y="5321300"/>
            <a:ext cx="5802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CA" altLang="fr-FR" sz="1200">
                <a:latin typeface="Calibri" pitchFamily="34" charset="0"/>
                <a:ea typeface="MS PGothic" pitchFamily="34" charset="-128"/>
              </a:rPr>
              <a:t>*Hofmann S G et coll. The effect of mindfulness-based therapy on anxiety and depression.</a:t>
            </a:r>
            <a:br>
              <a:rPr lang="en-CA" altLang="fr-FR" sz="1200">
                <a:latin typeface="Calibri" pitchFamily="34" charset="0"/>
                <a:ea typeface="MS PGothic" pitchFamily="34" charset="-128"/>
              </a:rPr>
            </a:br>
            <a:r>
              <a:rPr lang="en-CA" altLang="fr-FR" sz="1200">
                <a:latin typeface="Calibri" pitchFamily="34" charset="0"/>
                <a:ea typeface="MS PGothic" pitchFamily="34" charset="-128"/>
              </a:rPr>
              <a:t>A meta-analytic review. J Consult Clin Psychol. </a:t>
            </a:r>
            <a:r>
              <a:rPr lang="en-CA" altLang="fr-FR" sz="1200" b="1">
                <a:latin typeface="Calibri" pitchFamily="34" charset="0"/>
                <a:ea typeface="MS PGothic" pitchFamily="34" charset="-128"/>
              </a:rPr>
              <a:t>2010</a:t>
            </a:r>
            <a:r>
              <a:rPr lang="en-CA" altLang="fr-FR" sz="1200">
                <a:latin typeface="Calibri" pitchFamily="34" charset="0"/>
                <a:ea typeface="MS PGothic" pitchFamily="34" charset="-128"/>
              </a:rPr>
              <a:t>;78(2):169-183</a:t>
            </a:r>
            <a:r>
              <a:rPr lang="en-CA" altLang="fr-FR" sz="1600">
                <a:latin typeface="Calibri" pitchFamily="34" charset="0"/>
                <a:ea typeface="MS PGothic" pitchFamily="34" charset="-128"/>
              </a:rPr>
              <a:t>.</a:t>
            </a:r>
            <a:endParaRPr lang="fr-CA" altLang="fr-FR" sz="1600">
              <a:latin typeface="Times New Roman" pitchFamily="18" charset="0"/>
              <a:ea typeface="MS PGothic" pitchFamily="34" charset="-128"/>
              <a:cs typeface="Arial" pitchFamily="34" charset="0"/>
            </a:endParaRPr>
          </a:p>
        </p:txBody>
      </p:sp>
    </p:spTree>
    <p:extLst>
      <p:ext uri="{BB962C8B-B14F-4D97-AF65-F5344CB8AC3E}">
        <p14:creationId xmlns:p14="http://schemas.microsoft.com/office/powerpoint/2010/main" val="330680449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5"/>
          <p:cNvSpPr>
            <a:spLocks noGrp="1" noChangeArrowheads="1"/>
          </p:cNvSpPr>
          <p:nvPr>
            <p:ph idx="1"/>
          </p:nvPr>
        </p:nvSpPr>
        <p:spPr>
          <a:xfrm>
            <a:off x="1475656" y="2564904"/>
            <a:ext cx="5534000" cy="1786880"/>
          </a:xfrm>
        </p:spPr>
        <p:txBody>
          <a:bodyPr>
            <a:noAutofit/>
          </a:bodyPr>
          <a:lstStyle/>
          <a:p>
            <a:pPr eaLnBrk="1" hangingPunct="1"/>
            <a:r>
              <a:rPr lang="fr-CA" altLang="fr-FR" sz="2800" dirty="0"/>
              <a:t>L’effet de la méditation sur la santé globale;</a:t>
            </a:r>
          </a:p>
          <a:p>
            <a:pPr eaLnBrk="1" hangingPunct="1"/>
            <a:r>
              <a:rPr lang="fr-CA" altLang="fr-FR" sz="2800" dirty="0"/>
              <a:t>Suggérer des méthodes;</a:t>
            </a:r>
          </a:p>
          <a:p>
            <a:pPr eaLnBrk="1" hangingPunct="1"/>
            <a:r>
              <a:rPr lang="fr-CA" altLang="fr-FR" sz="2800" dirty="0"/>
              <a:t>Références: Dr John KHABAZHIN</a:t>
            </a:r>
          </a:p>
        </p:txBody>
      </p:sp>
    </p:spTree>
    <p:extLst>
      <p:ext uri="{BB962C8B-B14F-4D97-AF65-F5344CB8AC3E}">
        <p14:creationId xmlns:p14="http://schemas.microsoft.com/office/powerpoint/2010/main" val="117117516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Petit guide pour vivre plus longtemps:</a:t>
            </a:r>
          </a:p>
        </p:txBody>
      </p:sp>
      <p:sp>
        <p:nvSpPr>
          <p:cNvPr id="3" name="Espace réservé du contenu 2"/>
          <p:cNvSpPr>
            <a:spLocks noGrp="1"/>
          </p:cNvSpPr>
          <p:nvPr>
            <p:ph idx="1"/>
          </p:nvPr>
        </p:nvSpPr>
        <p:spPr>
          <a:xfrm>
            <a:off x="107504" y="1854445"/>
            <a:ext cx="4109080" cy="2904436"/>
          </a:xfrm>
          <a:ln w="9525">
            <a:noFill/>
          </a:ln>
        </p:spPr>
        <p:txBody>
          <a:bodyPr/>
          <a:lstStyle/>
          <a:p>
            <a:endParaRPr lang="fr-CA" dirty="0"/>
          </a:p>
          <a:p>
            <a:pPr>
              <a:buFont typeface="+mj-lt"/>
              <a:buAutoNum type="arabicPeriod"/>
            </a:pPr>
            <a:r>
              <a:rPr lang="fr-CA" dirty="0"/>
              <a:t>SURVEILLEZ VOTRE POIDS</a:t>
            </a:r>
          </a:p>
          <a:p>
            <a:pPr>
              <a:buFont typeface="+mj-lt"/>
              <a:buAutoNum type="arabicPeriod"/>
            </a:pPr>
            <a:r>
              <a:rPr lang="fr-CA" dirty="0"/>
              <a:t>BROSSEZ VOS DENTS </a:t>
            </a:r>
          </a:p>
          <a:p>
            <a:pPr>
              <a:buFont typeface="+mj-lt"/>
              <a:buAutoNum type="arabicPeriod"/>
            </a:pPr>
            <a:r>
              <a:rPr lang="fr-CA" dirty="0"/>
              <a:t>VÉRIFIEZ SANTÉ DES YEUX</a:t>
            </a:r>
          </a:p>
          <a:p>
            <a:pPr>
              <a:buFont typeface="+mj-lt"/>
              <a:buAutoNum type="arabicPeriod"/>
            </a:pPr>
            <a:r>
              <a:rPr lang="fr-CA" dirty="0"/>
              <a:t>INSPIREZ PROFONDÉMENT   5 MIN/JOUR</a:t>
            </a:r>
          </a:p>
          <a:p>
            <a:pPr>
              <a:buFont typeface="+mj-lt"/>
              <a:buAutoNum type="arabicPeriod"/>
            </a:pPr>
            <a:r>
              <a:rPr lang="fr-CA" dirty="0"/>
              <a:t>SOIGNEZ VOS PIEDS</a:t>
            </a:r>
          </a:p>
        </p:txBody>
      </p:sp>
      <p:sp>
        <p:nvSpPr>
          <p:cNvPr id="4" name="Espace réservé du contenu 2"/>
          <p:cNvSpPr txBox="1">
            <a:spLocks/>
          </p:cNvSpPr>
          <p:nvPr/>
        </p:nvSpPr>
        <p:spPr>
          <a:xfrm>
            <a:off x="4283968" y="1602417"/>
            <a:ext cx="4757152" cy="3408492"/>
          </a:xfrm>
          <a:prstGeom prst="rect">
            <a:avLst/>
          </a:prstGeom>
          <a:ln w="9525">
            <a:noFill/>
          </a:ln>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endParaRPr lang="fr-CA" dirty="0"/>
          </a:p>
          <a:p>
            <a:pPr marL="0" indent="0"/>
            <a:r>
              <a:rPr lang="fr-CA" dirty="0"/>
              <a:t>6. FAIRE LE BILAN RÉGULIER DE SES MÉDICAMENTS</a:t>
            </a:r>
          </a:p>
          <a:p>
            <a:pPr marL="0" indent="0"/>
            <a:r>
              <a:rPr lang="fr-CA" dirty="0"/>
              <a:t>7. PRÉVENTION DES GRIPPES: vaccins, vit D, médecines préventives</a:t>
            </a:r>
          </a:p>
          <a:p>
            <a:pPr marL="0" indent="0"/>
            <a:r>
              <a:rPr lang="fr-CA" dirty="0"/>
              <a:t>8. ÉVALUATION HORMONALE</a:t>
            </a:r>
          </a:p>
          <a:p>
            <a:pPr marL="0" indent="0"/>
            <a:r>
              <a:rPr lang="fr-CA" dirty="0"/>
              <a:t>9. RENFORCER LE SQUELETTE</a:t>
            </a:r>
          </a:p>
          <a:p>
            <a:pPr marL="0" indent="0"/>
            <a:r>
              <a:rPr lang="fr-CA" dirty="0"/>
              <a:t>10. SOIGNER L’INTESTIN</a:t>
            </a:r>
          </a:p>
        </p:txBody>
      </p:sp>
      <p:sp>
        <p:nvSpPr>
          <p:cNvPr id="5" name="Rectangle 4"/>
          <p:cNvSpPr/>
          <p:nvPr/>
        </p:nvSpPr>
        <p:spPr>
          <a:xfrm>
            <a:off x="971600" y="1052736"/>
            <a:ext cx="3975576" cy="461665"/>
          </a:xfrm>
          <a:prstGeom prst="rect">
            <a:avLst/>
          </a:prstGeom>
        </p:spPr>
        <p:txBody>
          <a:bodyPr wrap="none">
            <a:spAutoFit/>
          </a:bodyPr>
          <a:lstStyle/>
          <a:p>
            <a:r>
              <a:rPr lang="fr-CA" sz="2400" b="1" dirty="0"/>
              <a:t>ÉTAPE # 1:  Hygiène corporel</a:t>
            </a:r>
          </a:p>
        </p:txBody>
      </p:sp>
    </p:spTree>
    <p:extLst>
      <p:ext uri="{BB962C8B-B14F-4D97-AF65-F5344CB8AC3E}">
        <p14:creationId xmlns:p14="http://schemas.microsoft.com/office/powerpoint/2010/main" val="408975448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27584" y="1340768"/>
            <a:ext cx="3744416" cy="3453182"/>
          </a:xfrm>
        </p:spPr>
        <p:txBody>
          <a:bodyPr>
            <a:normAutofit fontScale="92500"/>
          </a:bodyPr>
          <a:lstStyle/>
          <a:p>
            <a:r>
              <a:rPr lang="fr-CA" sz="2400" dirty="0"/>
              <a:t>ÉTAPE  # 2    ALIMENTATION:</a:t>
            </a:r>
          </a:p>
          <a:p>
            <a:r>
              <a:rPr lang="fr-CA" dirty="0"/>
              <a:t>11. NE PAS SAUTER LE DÉJEUNER</a:t>
            </a:r>
          </a:p>
          <a:p>
            <a:r>
              <a:rPr lang="fr-CA" dirty="0"/>
              <a:t>12. CIBLEZ PROTÉINES VERTES:</a:t>
            </a:r>
          </a:p>
          <a:p>
            <a:pPr>
              <a:buFontTx/>
              <a:buChar char="-"/>
            </a:pPr>
            <a:r>
              <a:rPr lang="fr-CA" dirty="0"/>
              <a:t>HARICOTS </a:t>
            </a:r>
          </a:p>
          <a:p>
            <a:pPr>
              <a:buFontTx/>
              <a:buChar char="-"/>
            </a:pPr>
            <a:r>
              <a:rPr lang="fr-CA" dirty="0"/>
              <a:t>CÉRÉALES</a:t>
            </a:r>
          </a:p>
          <a:p>
            <a:pPr marL="0" indent="0"/>
            <a:r>
              <a:rPr lang="fr-CA" dirty="0"/>
              <a:t>13. MANGEZ MOINS DE VIANDE ROUGE </a:t>
            </a:r>
          </a:p>
          <a:p>
            <a:pPr marL="0" indent="0"/>
            <a:r>
              <a:rPr lang="fr-CA" dirty="0"/>
              <a:t>14. MANGEZ MOINS DE CHARCUTERIES</a:t>
            </a:r>
          </a:p>
          <a:p>
            <a:pPr marL="0" indent="0"/>
            <a:r>
              <a:rPr lang="fr-CA" dirty="0"/>
              <a:t>15. ÉVITEZ POISSON FRIT</a:t>
            </a:r>
          </a:p>
          <a:p>
            <a:pPr marL="0" indent="0"/>
            <a:r>
              <a:rPr lang="fr-CA" dirty="0"/>
              <a:t>16. HYDRATATION (EAU 1.5 l /JOUR)</a:t>
            </a:r>
          </a:p>
          <a:p>
            <a:pPr marL="0" indent="0"/>
            <a:r>
              <a:rPr lang="fr-CA" dirty="0"/>
              <a:t>17. ASSIETTES PLUS PETITE S</a:t>
            </a:r>
          </a:p>
          <a:p>
            <a:pPr marL="0" indent="0"/>
            <a:endParaRPr lang="fr-CA" dirty="0"/>
          </a:p>
          <a:p>
            <a:pPr marL="0" indent="0"/>
            <a:endParaRPr lang="fr-CA" dirty="0"/>
          </a:p>
        </p:txBody>
      </p:sp>
      <p:sp>
        <p:nvSpPr>
          <p:cNvPr id="4" name="Espace réservé du contenu 2"/>
          <p:cNvSpPr txBox="1">
            <a:spLocks/>
          </p:cNvSpPr>
          <p:nvPr/>
        </p:nvSpPr>
        <p:spPr>
          <a:xfrm>
            <a:off x="5004048" y="1697606"/>
            <a:ext cx="4032448" cy="3096344"/>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r>
              <a:rPr lang="fr-CA" dirty="0"/>
              <a:t>18. ÉVITEZ BOISSONS SUCRÉES</a:t>
            </a:r>
          </a:p>
          <a:p>
            <a:r>
              <a:rPr lang="fr-CA" dirty="0"/>
              <a:t>19. CUISINEZ VOUS-MÊME</a:t>
            </a:r>
          </a:p>
          <a:p>
            <a:r>
              <a:rPr lang="fr-CA" dirty="0"/>
              <a:t>20. ALCOOL  2 VERRES /JOUR FEMMES</a:t>
            </a:r>
          </a:p>
          <a:p>
            <a:r>
              <a:rPr lang="fr-CA" dirty="0"/>
              <a:t>                      3 VERRES  /JOURHOMMES</a:t>
            </a:r>
          </a:p>
          <a:p>
            <a:r>
              <a:rPr lang="fr-CA" dirty="0"/>
              <a:t>21. CONSOMMEZ NOIX ET AMANDES</a:t>
            </a:r>
          </a:p>
          <a:p>
            <a:r>
              <a:rPr lang="fr-CA" dirty="0"/>
              <a:t>22. VITAMINE D 2000 UI / JOUR OU 10,000 UI/SEMAINE</a:t>
            </a:r>
          </a:p>
          <a:p>
            <a:r>
              <a:rPr lang="fr-CA" dirty="0"/>
              <a:t>23. TOMATES</a:t>
            </a:r>
          </a:p>
          <a:p>
            <a:r>
              <a:rPr lang="fr-CA" dirty="0"/>
              <a:t>24. CAFÉ NOIR &lt; 5 TASSES / JOUR</a:t>
            </a:r>
          </a:p>
        </p:txBody>
      </p:sp>
    </p:spTree>
    <p:extLst>
      <p:ext uri="{BB962C8B-B14F-4D97-AF65-F5344CB8AC3E}">
        <p14:creationId xmlns:p14="http://schemas.microsoft.com/office/powerpoint/2010/main" val="230303917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691680" y="1484784"/>
            <a:ext cx="4392488" cy="3579849"/>
          </a:xfrm>
        </p:spPr>
        <p:txBody>
          <a:bodyPr/>
          <a:lstStyle/>
          <a:p>
            <a:r>
              <a:rPr lang="fr-CA" sz="2400" dirty="0"/>
              <a:t>ÉTAPE  #3    RESTER  ACTIF</a:t>
            </a:r>
          </a:p>
          <a:p>
            <a:endParaRPr lang="fr-CA" dirty="0"/>
          </a:p>
          <a:p>
            <a:r>
              <a:rPr lang="fr-CA" dirty="0"/>
              <a:t>25. FAIRE LE MÉNAGE</a:t>
            </a:r>
          </a:p>
          <a:p>
            <a:r>
              <a:rPr lang="fr-CA" dirty="0"/>
              <a:t>26. PRATIQUER UN NOUVEAU SPORT</a:t>
            </a:r>
          </a:p>
          <a:p>
            <a:r>
              <a:rPr lang="fr-CA" dirty="0"/>
              <a:t>27. PARLER AU TÉLÉPHONE DEBOUT</a:t>
            </a:r>
          </a:p>
          <a:p>
            <a:r>
              <a:rPr lang="fr-CA" dirty="0"/>
              <a:t>28. MARCHER</a:t>
            </a:r>
          </a:p>
          <a:p>
            <a:r>
              <a:rPr lang="fr-CA" dirty="0"/>
              <a:t>29. PRÉFÉREZ  les ESCALIERS</a:t>
            </a:r>
          </a:p>
        </p:txBody>
      </p:sp>
    </p:spTree>
    <p:extLst>
      <p:ext uri="{BB962C8B-B14F-4D97-AF65-F5344CB8AC3E}">
        <p14:creationId xmlns:p14="http://schemas.microsoft.com/office/powerpoint/2010/main" val="89408871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907704" y="1700808"/>
            <a:ext cx="5472608" cy="3120460"/>
          </a:xfrm>
        </p:spPr>
        <p:txBody>
          <a:bodyPr/>
          <a:lstStyle/>
          <a:p>
            <a:r>
              <a:rPr lang="fr-CA" sz="2400" dirty="0"/>
              <a:t>ÉTAPE #4     DÉTENDEZ-VOUS</a:t>
            </a:r>
          </a:p>
          <a:p>
            <a:endParaRPr lang="fr-CA" dirty="0"/>
          </a:p>
          <a:p>
            <a:r>
              <a:rPr lang="fr-CA" sz="1800" dirty="0"/>
              <a:t>30. RECONTRER DES GENS</a:t>
            </a:r>
          </a:p>
          <a:p>
            <a:r>
              <a:rPr lang="fr-CA" sz="1800" dirty="0"/>
              <a:t>31. DORMIR SUFFISAMMENT</a:t>
            </a:r>
          </a:p>
          <a:p>
            <a:r>
              <a:rPr lang="fr-CA" sz="1800" dirty="0"/>
              <a:t>32. PRATIQUER UNE MÉTHODE DE RELAXATION</a:t>
            </a:r>
          </a:p>
          <a:p>
            <a:r>
              <a:rPr lang="fr-CA" sz="1800" dirty="0"/>
              <a:t>33. ÉCOUTER DES BRUITS DE LA NATURE</a:t>
            </a:r>
          </a:p>
          <a:p>
            <a:r>
              <a:rPr lang="fr-CA" sz="1800" dirty="0"/>
              <a:t>34. MARCHER DANS LA NATURE</a:t>
            </a:r>
          </a:p>
        </p:txBody>
      </p:sp>
    </p:spTree>
    <p:extLst>
      <p:ext uri="{BB962C8B-B14F-4D97-AF65-F5344CB8AC3E}">
        <p14:creationId xmlns:p14="http://schemas.microsoft.com/office/powerpoint/2010/main" val="389456102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2814" y="332656"/>
            <a:ext cx="3971925" cy="629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63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2960" y="365760"/>
            <a:ext cx="7520940" cy="975008"/>
          </a:xfrm>
        </p:spPr>
        <p:txBody>
          <a:bodyPr>
            <a:normAutofit/>
          </a:bodyPr>
          <a:lstStyle/>
          <a:p>
            <a:pPr algn="ctr"/>
            <a:r>
              <a:rPr lang="fr-CA" dirty="0">
                <a:solidFill>
                  <a:schemeClr val="accent3">
                    <a:lumMod val="75000"/>
                  </a:schemeClr>
                </a:solidFill>
              </a:rPr>
              <a:t>Et les supers vieux</a:t>
            </a:r>
            <a:br>
              <a:rPr lang="fr-CA" dirty="0">
                <a:solidFill>
                  <a:schemeClr val="accent3">
                    <a:lumMod val="75000"/>
                  </a:schemeClr>
                </a:solidFill>
              </a:rPr>
            </a:br>
            <a:r>
              <a:rPr lang="fr-CA" sz="1600" dirty="0" err="1">
                <a:solidFill>
                  <a:schemeClr val="accent3">
                    <a:lumMod val="75000"/>
                  </a:schemeClr>
                </a:solidFill>
              </a:rPr>
              <a:t>yannick</a:t>
            </a:r>
            <a:r>
              <a:rPr lang="fr-CA" sz="1600" dirty="0">
                <a:solidFill>
                  <a:schemeClr val="accent3">
                    <a:lumMod val="75000"/>
                  </a:schemeClr>
                </a:solidFill>
              </a:rPr>
              <a:t> Villedieu, décembre 2021</a:t>
            </a:r>
            <a:endParaRPr lang="fr-CA" dirty="0">
              <a:solidFill>
                <a:schemeClr val="accent3">
                  <a:lumMod val="75000"/>
                </a:schemeClr>
              </a:solidFill>
            </a:endParaRPr>
          </a:p>
        </p:txBody>
      </p:sp>
      <p:sp>
        <p:nvSpPr>
          <p:cNvPr id="3" name="Espace réservé du contenu 2"/>
          <p:cNvSpPr>
            <a:spLocks noGrp="1"/>
          </p:cNvSpPr>
          <p:nvPr>
            <p:ph idx="1"/>
          </p:nvPr>
        </p:nvSpPr>
        <p:spPr>
          <a:xfrm>
            <a:off x="1115616" y="1556792"/>
            <a:ext cx="7520940" cy="3579849"/>
          </a:xfrm>
        </p:spPr>
        <p:txBody>
          <a:bodyPr/>
          <a:lstStyle/>
          <a:p>
            <a:r>
              <a:rPr lang="fr-CA" dirty="0"/>
              <a:t>Étude université de Chicago:</a:t>
            </a:r>
          </a:p>
          <a:p>
            <a:endParaRPr lang="fr-CA" dirty="0"/>
          </a:p>
          <a:p>
            <a:pPr lvl="1"/>
            <a:r>
              <a:rPr lang="fr-CA" dirty="0"/>
              <a:t>&gt; 80 ans, mémoire de 50-60 ans</a:t>
            </a:r>
          </a:p>
          <a:p>
            <a:pPr lvl="1"/>
            <a:endParaRPr lang="fr-CA" dirty="0"/>
          </a:p>
          <a:p>
            <a:pPr lvl="1"/>
            <a:r>
              <a:rPr lang="fr-CA" dirty="0"/>
              <a:t>Épaisseur du cortex cérébrale:</a:t>
            </a:r>
          </a:p>
          <a:p>
            <a:pPr lvl="2"/>
            <a:r>
              <a:rPr lang="fr-CA" dirty="0"/>
              <a:t>Perte de 0,6% vs 2,2%</a:t>
            </a:r>
          </a:p>
          <a:p>
            <a:pPr marL="685800" lvl="2" indent="0">
              <a:buNone/>
            </a:pPr>
            <a:endParaRPr lang="fr-CA" dirty="0"/>
          </a:p>
          <a:p>
            <a:pPr lvl="1"/>
            <a:r>
              <a:rPr lang="fr-CA" dirty="0"/>
              <a:t>Fonction cognitive: GIRUS CINGULAIRE ANTÉRIEUR:</a:t>
            </a:r>
          </a:p>
          <a:p>
            <a:pPr lvl="2"/>
            <a:r>
              <a:rPr lang="fr-CA" dirty="0"/>
              <a:t>Plus grand</a:t>
            </a:r>
          </a:p>
          <a:p>
            <a:pPr lvl="2"/>
            <a:r>
              <a:rPr lang="fr-CA" dirty="0"/>
              <a:t>Plus épais</a:t>
            </a:r>
          </a:p>
          <a:p>
            <a:pPr lvl="2"/>
            <a:r>
              <a:rPr lang="fr-CA" dirty="0"/>
              <a:t>Plus étendu</a:t>
            </a:r>
          </a:p>
          <a:p>
            <a:pPr lvl="1"/>
            <a:r>
              <a:rPr lang="fr-CA" dirty="0"/>
              <a:t>Ils ont trois fois plus d’interaction sociale.</a:t>
            </a:r>
          </a:p>
        </p:txBody>
      </p:sp>
    </p:spTree>
    <p:extLst>
      <p:ext uri="{BB962C8B-B14F-4D97-AF65-F5344CB8AC3E}">
        <p14:creationId xmlns:p14="http://schemas.microsoft.com/office/powerpoint/2010/main" val="10554159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573645"/>
            <a:ext cx="4104456" cy="6094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260740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544966"/>
            <a:ext cx="6040015" cy="58308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632845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Grp="1" noChangeArrowheads="1"/>
          </p:cNvSpPr>
          <p:nvPr>
            <p:ph type="title"/>
          </p:nvPr>
        </p:nvSpPr>
        <p:spPr>
          <a:xfrm>
            <a:off x="1259632" y="1052736"/>
            <a:ext cx="5405224" cy="1080120"/>
          </a:xfrm>
          <a:solidFill>
            <a:schemeClr val="accent3">
              <a:lumMod val="60000"/>
              <a:lumOff val="40000"/>
            </a:schemeClr>
          </a:solidFill>
        </p:spPr>
        <p:txBody>
          <a:bodyPr/>
          <a:lstStyle/>
          <a:p>
            <a:pPr algn="ctr" eaLnBrk="1" fontAlgn="auto" hangingPunct="1">
              <a:spcAft>
                <a:spcPts val="0"/>
              </a:spcAft>
              <a:defRPr/>
            </a:pPr>
            <a:r>
              <a:rPr lang="fr-CA" altLang="fr-FR" sz="3600" dirty="0">
                <a:latin typeface="Bookman Old Style" pitchFamily="18" charset="0"/>
              </a:rPr>
              <a:t>CONCLUSION:</a:t>
            </a:r>
          </a:p>
        </p:txBody>
      </p:sp>
      <p:sp>
        <p:nvSpPr>
          <p:cNvPr id="91139" name="Rectangle 5"/>
          <p:cNvSpPr>
            <a:spLocks noGrp="1" noChangeArrowheads="1"/>
          </p:cNvSpPr>
          <p:nvPr>
            <p:ph idx="1"/>
          </p:nvPr>
        </p:nvSpPr>
        <p:spPr>
          <a:xfrm>
            <a:off x="971600" y="2492896"/>
            <a:ext cx="8007350" cy="3352800"/>
          </a:xfrm>
        </p:spPr>
        <p:txBody>
          <a:bodyPr>
            <a:normAutofit/>
          </a:bodyPr>
          <a:lstStyle/>
          <a:p>
            <a:pPr eaLnBrk="1" hangingPunct="1"/>
            <a:endParaRPr lang="fr-CA" altLang="fr-FR" sz="3600" b="0" dirty="0"/>
          </a:p>
          <a:p>
            <a:pPr eaLnBrk="1" hangingPunct="1"/>
            <a:r>
              <a:rPr lang="fr-CA" altLang="fr-FR" sz="3600" b="0" dirty="0"/>
              <a:t>« Ne pas regretter le passer</a:t>
            </a:r>
          </a:p>
          <a:p>
            <a:pPr eaLnBrk="1" hangingPunct="1"/>
            <a:r>
              <a:rPr lang="fr-CA" altLang="fr-FR" sz="3600" b="0" dirty="0"/>
              <a:t>Vivre aujourd’hui</a:t>
            </a:r>
          </a:p>
          <a:p>
            <a:pPr eaLnBrk="1" hangingPunct="1"/>
            <a:r>
              <a:rPr lang="fr-CA" altLang="fr-FR" sz="3600" b="0" dirty="0"/>
              <a:t>Et ne pas trop se soucier du futur. »</a:t>
            </a:r>
          </a:p>
          <a:p>
            <a:pPr eaLnBrk="1" hangingPunct="1">
              <a:buFont typeface="Wingdings" pitchFamily="2" charset="2"/>
              <a:buNone/>
            </a:pPr>
            <a:endParaRPr lang="fr-CA" altLang="fr-FR" sz="3600" b="0" dirty="0"/>
          </a:p>
        </p:txBody>
      </p:sp>
    </p:spTree>
    <p:extLst>
      <p:ext uri="{BB962C8B-B14F-4D97-AF65-F5344CB8AC3E}">
        <p14:creationId xmlns:p14="http://schemas.microsoft.com/office/powerpoint/2010/main" val="36732932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548680"/>
            <a:ext cx="5477232" cy="1080120"/>
          </a:xfrm>
          <a:solidFill>
            <a:schemeClr val="accent3">
              <a:lumMod val="40000"/>
              <a:lumOff val="60000"/>
            </a:schemeClr>
          </a:solidFill>
        </p:spPr>
        <p:txBody>
          <a:bodyPr/>
          <a:lstStyle/>
          <a:p>
            <a:pPr algn="ctr"/>
            <a:r>
              <a:rPr lang="fr-CA" sz="3600" dirty="0"/>
              <a:t>La prescription  du doc:</a:t>
            </a:r>
          </a:p>
        </p:txBody>
      </p:sp>
      <p:sp>
        <p:nvSpPr>
          <p:cNvPr id="3" name="Espace réservé du contenu 2"/>
          <p:cNvSpPr>
            <a:spLocks noGrp="1"/>
          </p:cNvSpPr>
          <p:nvPr>
            <p:ph idx="1"/>
          </p:nvPr>
        </p:nvSpPr>
        <p:spPr>
          <a:xfrm>
            <a:off x="1043608" y="2420888"/>
            <a:ext cx="7632848" cy="3960440"/>
          </a:xfrm>
        </p:spPr>
        <p:txBody>
          <a:bodyPr>
            <a:noAutofit/>
          </a:bodyPr>
          <a:lstStyle/>
          <a:p>
            <a:pPr>
              <a:buFont typeface="Wingdings" panose="05000000000000000000" pitchFamily="2" charset="2"/>
              <a:buChar char="ü"/>
            </a:pPr>
            <a:r>
              <a:rPr lang="fr-CA" sz="2800" b="0" dirty="0">
                <a:latin typeface="Bookman Old Style" panose="02050604050505020204" pitchFamily="18" charset="0"/>
              </a:rPr>
              <a:t>Cuisinez le plus souvent possible;</a:t>
            </a:r>
          </a:p>
          <a:p>
            <a:pPr marL="0" indent="0"/>
            <a:endParaRPr lang="fr-CA" sz="2800" b="0" dirty="0">
              <a:latin typeface="Bookman Old Style" panose="02050604050505020204" pitchFamily="18" charset="0"/>
            </a:endParaRPr>
          </a:p>
          <a:p>
            <a:pPr>
              <a:buFont typeface="Wingdings" panose="05000000000000000000" pitchFamily="2" charset="2"/>
              <a:buChar char="ü"/>
            </a:pPr>
            <a:r>
              <a:rPr lang="fr-CA" sz="2800" b="0" dirty="0">
                <a:latin typeface="Bookman Old Style" panose="02050604050505020204" pitchFamily="18" charset="0"/>
              </a:rPr>
              <a:t>Manger bio;</a:t>
            </a:r>
          </a:p>
          <a:p>
            <a:pPr>
              <a:buFont typeface="Wingdings" panose="05000000000000000000" pitchFamily="2" charset="2"/>
              <a:buChar char="ü"/>
            </a:pPr>
            <a:endParaRPr lang="fr-CA" sz="2800" b="0" dirty="0">
              <a:latin typeface="Bookman Old Style" panose="02050604050505020204" pitchFamily="18" charset="0"/>
            </a:endParaRPr>
          </a:p>
          <a:p>
            <a:pPr>
              <a:buFont typeface="Wingdings" panose="05000000000000000000" pitchFamily="2" charset="2"/>
              <a:buChar char="ü"/>
            </a:pPr>
            <a:r>
              <a:rPr lang="fr-CA" sz="2800" b="0" dirty="0">
                <a:latin typeface="Bookman Old Style" panose="02050604050505020204" pitchFamily="18" charset="0"/>
              </a:rPr>
              <a:t>Manger local et de saison.</a:t>
            </a:r>
          </a:p>
        </p:txBody>
      </p:sp>
    </p:spTree>
    <p:extLst>
      <p:ext uri="{BB962C8B-B14F-4D97-AF65-F5344CB8AC3E}">
        <p14:creationId xmlns:p14="http://schemas.microsoft.com/office/powerpoint/2010/main" val="304833990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a:spLocks noGrp="1" noChangeArrowheads="1"/>
          </p:cNvSpPr>
          <p:nvPr>
            <p:ph type="title"/>
          </p:nvPr>
        </p:nvSpPr>
        <p:spPr>
          <a:xfrm>
            <a:off x="617275" y="980728"/>
            <a:ext cx="7344816" cy="936848"/>
          </a:xfrm>
          <a:solidFill>
            <a:schemeClr val="accent3">
              <a:lumMod val="60000"/>
              <a:lumOff val="40000"/>
            </a:schemeClr>
          </a:solidFill>
        </p:spPr>
        <p:txBody>
          <a:bodyPr/>
          <a:lstStyle/>
          <a:p>
            <a:pPr algn="ctr" eaLnBrk="1" fontAlgn="auto" hangingPunct="1">
              <a:spcAft>
                <a:spcPts val="0"/>
              </a:spcAft>
              <a:defRPr/>
            </a:pPr>
            <a:r>
              <a:rPr lang="fr-CA" altLang="fr-FR" sz="3200" dirty="0">
                <a:latin typeface="Bookman Old Style" pitchFamily="18" charset="0"/>
              </a:rPr>
              <a:t>Et une philosophie de vie:</a:t>
            </a:r>
          </a:p>
        </p:txBody>
      </p:sp>
      <p:sp>
        <p:nvSpPr>
          <p:cNvPr id="92163" name="ZoneTexte 3"/>
          <p:cNvSpPr txBox="1">
            <a:spLocks noChangeArrowheads="1"/>
          </p:cNvSpPr>
          <p:nvPr/>
        </p:nvSpPr>
        <p:spPr bwMode="auto">
          <a:xfrm>
            <a:off x="704843" y="2852936"/>
            <a:ext cx="721223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A" altLang="fr-FR" sz="3200" b="1" dirty="0">
                <a:latin typeface="Batang" pitchFamily="18" charset="-127"/>
                <a:ea typeface="Batang" pitchFamily="18" charset="-127"/>
              </a:rPr>
              <a:t>« TRANQUILLEMENT LE MATIN…</a:t>
            </a:r>
          </a:p>
          <a:p>
            <a:pPr eaLnBrk="1" hangingPunct="1"/>
            <a:r>
              <a:rPr lang="fr-CA" altLang="fr-FR" sz="3200" b="1" dirty="0">
                <a:latin typeface="Batang" pitchFamily="18" charset="-127"/>
                <a:ea typeface="Batang" pitchFamily="18" charset="-127"/>
              </a:rPr>
              <a:t>PAS TROP VITE L’APRÈS MIDI…</a:t>
            </a:r>
          </a:p>
          <a:p>
            <a:pPr eaLnBrk="1" hangingPunct="1"/>
            <a:r>
              <a:rPr lang="fr-CA" altLang="fr-FR" sz="3200" b="1" dirty="0">
                <a:latin typeface="Batang" pitchFamily="18" charset="-127"/>
                <a:ea typeface="Batang" pitchFamily="18" charset="-127"/>
              </a:rPr>
              <a:t>ET LE SOIR ON SE REPOSE! »</a:t>
            </a:r>
          </a:p>
        </p:txBody>
      </p:sp>
    </p:spTree>
    <p:extLst>
      <p:ext uri="{BB962C8B-B14F-4D97-AF65-F5344CB8AC3E}">
        <p14:creationId xmlns:p14="http://schemas.microsoft.com/office/powerpoint/2010/main" val="81467669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Grp="1" noChangeArrowheads="1"/>
          </p:cNvSpPr>
          <p:nvPr>
            <p:ph type="title"/>
          </p:nvPr>
        </p:nvSpPr>
        <p:spPr>
          <a:xfrm>
            <a:off x="1043608" y="548680"/>
            <a:ext cx="5405224" cy="548640"/>
          </a:xfrm>
          <a:solidFill>
            <a:schemeClr val="accent3">
              <a:lumMod val="60000"/>
              <a:lumOff val="40000"/>
            </a:schemeClr>
          </a:solidFill>
        </p:spPr>
        <p:txBody>
          <a:bodyPr/>
          <a:lstStyle/>
          <a:p>
            <a:pPr algn="ctr" eaLnBrk="1" fontAlgn="auto" hangingPunct="1">
              <a:spcAft>
                <a:spcPts val="0"/>
              </a:spcAft>
              <a:defRPr/>
            </a:pPr>
            <a:r>
              <a:rPr lang="fr-CA" altLang="fr-FR" dirty="0">
                <a:latin typeface="Bookman Old Style" pitchFamily="18" charset="0"/>
              </a:rPr>
              <a:t>RÉFÉRENCES</a:t>
            </a:r>
          </a:p>
        </p:txBody>
      </p:sp>
      <p:sp>
        <p:nvSpPr>
          <p:cNvPr id="93187" name="ZoneTexte 3"/>
          <p:cNvSpPr txBox="1">
            <a:spLocks noChangeArrowheads="1"/>
          </p:cNvSpPr>
          <p:nvPr/>
        </p:nvSpPr>
        <p:spPr bwMode="auto">
          <a:xfrm>
            <a:off x="304800" y="1371600"/>
            <a:ext cx="851932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Arial" pitchFamily="34" charset="0"/>
              <a:buChar char="•"/>
            </a:pPr>
            <a:r>
              <a:rPr lang="fr-CA" altLang="fr-FR" dirty="0"/>
              <a:t>« Guérir sa vie »  Dr Jean Drouin, Éditions Le Dauphin Blanc.</a:t>
            </a:r>
          </a:p>
          <a:p>
            <a:pPr eaLnBrk="1" hangingPunct="1">
              <a:buFont typeface="Arial" pitchFamily="34" charset="0"/>
              <a:buChar char="•"/>
            </a:pPr>
            <a:r>
              <a:rPr lang="fr-CA" altLang="fr-FR" dirty="0"/>
              <a:t>« Vieillir en Jeunesse » Dr Jean Drouin, Éditions Le Dauphin Blanc.</a:t>
            </a:r>
          </a:p>
          <a:p>
            <a:pPr eaLnBrk="1" hangingPunct="1">
              <a:buFont typeface="Arial" pitchFamily="34" charset="0"/>
              <a:buChar char="•"/>
            </a:pPr>
            <a:r>
              <a:rPr lang="fr-CA" altLang="fr-FR" dirty="0"/>
              <a:t>« Le pouvoir du Moment Présent » Eckhart, Éditions Ariane.</a:t>
            </a:r>
          </a:p>
          <a:p>
            <a:pPr eaLnBrk="1" hangingPunct="1">
              <a:buFont typeface="Arial" pitchFamily="34" charset="0"/>
              <a:buChar char="•"/>
            </a:pPr>
            <a:r>
              <a:rPr lang="fr-CA" altLang="fr-FR" dirty="0"/>
              <a:t>« L’Art du Bonheur » Le </a:t>
            </a:r>
            <a:r>
              <a:rPr lang="fr-CA" altLang="fr-FR" dirty="0" err="1"/>
              <a:t>Dlaï</a:t>
            </a:r>
            <a:r>
              <a:rPr lang="fr-CA" altLang="fr-FR" dirty="0"/>
              <a:t> Lama, Éditions Robert Lafond.</a:t>
            </a:r>
          </a:p>
          <a:p>
            <a:pPr eaLnBrk="1" hangingPunct="1">
              <a:buFont typeface="Arial" pitchFamily="34" charset="0"/>
              <a:buChar char="•"/>
            </a:pPr>
            <a:r>
              <a:rPr lang="fr-CA" altLang="fr-FR" dirty="0"/>
              <a:t>« Le livre de la Méditation et de la Vie » </a:t>
            </a:r>
            <a:r>
              <a:rPr lang="fr-CA" altLang="fr-FR" dirty="0" err="1"/>
              <a:t>Krihnamurti</a:t>
            </a:r>
            <a:r>
              <a:rPr lang="fr-CA" altLang="fr-FR" dirty="0"/>
              <a:t>,, Livre de Poche.</a:t>
            </a:r>
          </a:p>
          <a:p>
            <a:pPr eaLnBrk="1" hangingPunct="1">
              <a:buFont typeface="Arial" pitchFamily="34" charset="0"/>
              <a:buChar char="•"/>
            </a:pPr>
            <a:r>
              <a:rPr lang="fr-CA" altLang="fr-FR" dirty="0"/>
              <a:t> « Vivre autrement » Mario Proulx,</a:t>
            </a:r>
          </a:p>
          <a:p>
            <a:pPr eaLnBrk="1" hangingPunct="1">
              <a:buFont typeface="Arial" pitchFamily="34" charset="0"/>
              <a:buChar char="•"/>
            </a:pPr>
            <a:r>
              <a:rPr lang="fr-CA" altLang="fr-FR" dirty="0"/>
              <a:t>« Le Secret de la Longévité » Sang </a:t>
            </a:r>
            <a:r>
              <a:rPr lang="fr-CA" altLang="fr-FR" dirty="0" err="1"/>
              <a:t>Whang</a:t>
            </a:r>
            <a:r>
              <a:rPr lang="fr-CA" altLang="fr-FR" dirty="0"/>
              <a:t>, Éditions Alphée</a:t>
            </a:r>
          </a:p>
          <a:p>
            <a:pPr eaLnBrk="1" hangingPunct="1">
              <a:buFont typeface="Arial" pitchFamily="34" charset="0"/>
              <a:buChar char="•"/>
            </a:pPr>
            <a:r>
              <a:rPr lang="fr-CA" altLang="fr-FR" dirty="0"/>
              <a:t> « L’ADN démystifié » </a:t>
            </a:r>
            <a:r>
              <a:rPr lang="fr-CA" altLang="fr-FR" dirty="0" err="1"/>
              <a:t>Kishori</a:t>
            </a:r>
            <a:r>
              <a:rPr lang="fr-CA" altLang="fr-FR" dirty="0"/>
              <a:t> </a:t>
            </a:r>
            <a:r>
              <a:rPr lang="fr-CA" altLang="fr-FR" dirty="0" err="1"/>
              <a:t>Aird</a:t>
            </a:r>
            <a:endParaRPr lang="fr-CA" altLang="fr-FR" dirty="0"/>
          </a:p>
          <a:p>
            <a:pPr eaLnBrk="1" hangingPunct="1">
              <a:buFont typeface="Arial" pitchFamily="34" charset="0"/>
              <a:buChar char="•"/>
            </a:pPr>
            <a:r>
              <a:rPr lang="fr-CA" altLang="fr-FR" dirty="0"/>
              <a:t>  « A </a:t>
            </a:r>
            <a:r>
              <a:rPr lang="fr-CA" altLang="fr-FR" dirty="0" err="1"/>
              <a:t>Taoist</a:t>
            </a:r>
            <a:r>
              <a:rPr lang="fr-CA" altLang="fr-FR" dirty="0"/>
              <a:t> Guide to </a:t>
            </a:r>
            <a:r>
              <a:rPr lang="fr-CA" altLang="fr-FR" dirty="0" err="1"/>
              <a:t>Practical</a:t>
            </a:r>
            <a:r>
              <a:rPr lang="fr-CA" altLang="fr-FR" dirty="0"/>
              <a:t> Living » </a:t>
            </a:r>
            <a:r>
              <a:rPr lang="fr-CA" altLang="fr-FR" dirty="0" err="1"/>
              <a:t>Lieh-Tzu</a:t>
            </a:r>
            <a:r>
              <a:rPr lang="fr-CA" altLang="fr-FR" dirty="0"/>
              <a:t>, </a:t>
            </a:r>
            <a:r>
              <a:rPr lang="fr-CA" altLang="fr-FR" dirty="0" err="1"/>
              <a:t>Shambhala</a:t>
            </a:r>
            <a:r>
              <a:rPr lang="fr-CA" altLang="fr-FR" dirty="0"/>
              <a:t> Dragon Éditions.  </a:t>
            </a:r>
          </a:p>
          <a:p>
            <a:pPr eaLnBrk="1" hangingPunct="1">
              <a:buFont typeface="Arial" pitchFamily="34" charset="0"/>
              <a:buChar char="•"/>
            </a:pPr>
            <a:r>
              <a:rPr lang="fr-CA" altLang="fr-FR" dirty="0"/>
              <a:t>«  Les antioxydants » Frédéric Le </a:t>
            </a:r>
            <a:r>
              <a:rPr lang="fr-CA" altLang="fr-FR" dirty="0" err="1"/>
              <a:t>Cren</a:t>
            </a:r>
            <a:r>
              <a:rPr lang="fr-CA" altLang="fr-FR" dirty="0"/>
              <a:t>, Les éditions </a:t>
            </a:r>
            <a:r>
              <a:rPr lang="fr-CA" altLang="fr-FR" dirty="0" err="1"/>
              <a:t>Québécor</a:t>
            </a:r>
            <a:r>
              <a:rPr lang="fr-CA" altLang="fr-FR" dirty="0"/>
              <a:t>.</a:t>
            </a:r>
          </a:p>
          <a:p>
            <a:pPr eaLnBrk="1" hangingPunct="1">
              <a:buFont typeface="Arial" pitchFamily="34" charset="0"/>
              <a:buChar char="•"/>
            </a:pPr>
            <a:r>
              <a:rPr lang="fr-CA" altLang="fr-FR" dirty="0"/>
              <a:t>« Philosopher pour vivre au quotidien » Danièle </a:t>
            </a:r>
            <a:r>
              <a:rPr lang="fr-CA" altLang="fr-FR" dirty="0" err="1"/>
              <a:t>Geoffrion</a:t>
            </a:r>
            <a:r>
              <a:rPr lang="fr-CA" altLang="fr-FR" dirty="0"/>
              <a:t>, Les Éditions du </a:t>
            </a:r>
            <a:r>
              <a:rPr lang="fr-CA" altLang="fr-FR" dirty="0" err="1"/>
              <a:t>Cram</a:t>
            </a:r>
            <a:r>
              <a:rPr lang="fr-CA" altLang="fr-FR" dirty="0"/>
              <a:t>.</a:t>
            </a:r>
          </a:p>
          <a:p>
            <a:pPr eaLnBrk="1" hangingPunct="1">
              <a:buFont typeface="Arial" pitchFamily="34" charset="0"/>
              <a:buChar char="•"/>
            </a:pPr>
            <a:r>
              <a:rPr lang="fr-CA" altLang="fr-FR" dirty="0"/>
              <a:t>« Le sacre des pantoufles » Pascal Bruckner , Éditions Grasset.</a:t>
            </a:r>
          </a:p>
          <a:p>
            <a:pPr eaLnBrk="1" hangingPunct="1">
              <a:buFont typeface="Arial" pitchFamily="34" charset="0"/>
              <a:buChar char="•"/>
            </a:pPr>
            <a:endParaRPr lang="fr-CA" altLang="fr-FR" dirty="0"/>
          </a:p>
          <a:p>
            <a:pPr eaLnBrk="1" hangingPunct="1">
              <a:buFont typeface="Arial" pitchFamily="34" charset="0"/>
              <a:buChar char="•"/>
            </a:pPr>
            <a:endParaRPr lang="fr-CA" altLang="fr-FR" dirty="0"/>
          </a:p>
          <a:p>
            <a:pPr eaLnBrk="1" hangingPunct="1">
              <a:buFont typeface="Arial" pitchFamily="34" charset="0"/>
              <a:buChar char="•"/>
            </a:pPr>
            <a:endParaRPr lang="fr-CA" altLang="fr-FR" dirty="0"/>
          </a:p>
        </p:txBody>
      </p:sp>
    </p:spTree>
    <p:extLst>
      <p:ext uri="{BB962C8B-B14F-4D97-AF65-F5344CB8AC3E}">
        <p14:creationId xmlns:p14="http://schemas.microsoft.com/office/powerpoint/2010/main" val="137329875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681810"/>
            <a:ext cx="2777093" cy="422166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96261" name="Object 7"/>
          <p:cNvGraphicFramePr>
            <a:graphicFrameLocks noChangeAspect="1"/>
          </p:cNvGraphicFramePr>
          <p:nvPr/>
        </p:nvGraphicFramePr>
        <p:xfrm>
          <a:off x="321480" y="764704"/>
          <a:ext cx="2580460" cy="3816424"/>
        </p:xfrm>
        <a:graphic>
          <a:graphicData uri="http://schemas.openxmlformats.org/presentationml/2006/ole">
            <mc:AlternateContent xmlns:mc="http://schemas.openxmlformats.org/markup-compatibility/2006">
              <mc:Choice xmlns:v="urn:schemas-microsoft-com:vml" Requires="v">
                <p:oleObj name="Image bitmap" r:id="rId3" imgW="4285714" imgH="6342857" progId="">
                  <p:embed/>
                </p:oleObj>
              </mc:Choice>
              <mc:Fallback>
                <p:oleObj name="Image bitmap" r:id="rId3" imgW="4285714" imgH="6342857" progId="">
                  <p:embed/>
                  <p:pic>
                    <p:nvPicPr>
                      <p:cNvPr id="96261"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480" y="764704"/>
                        <a:ext cx="2580460" cy="3816424"/>
                      </a:xfrm>
                      <a:prstGeom prst="rect">
                        <a:avLst/>
                      </a:prstGeom>
                      <a:noFill/>
                      <a:ln>
                        <a:solidFill>
                          <a:schemeClr val="accent1"/>
                        </a:solidFill>
                      </a:ln>
                      <a:effectLst/>
                    </p:spPr>
                  </p:pic>
                </p:oleObj>
              </mc:Fallback>
            </mc:AlternateContent>
          </a:graphicData>
        </a:graphic>
      </p:graphicFrame>
      <p:pic>
        <p:nvPicPr>
          <p:cNvPr id="96262" name="Picture 5" descr="Les secrets de l'anti ag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848" y="404813"/>
            <a:ext cx="2614441" cy="383110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24489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88" y="882650"/>
            <a:ext cx="8861425" cy="509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76694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8292" y="559791"/>
            <a:ext cx="4525955" cy="582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356842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6766" y="15034"/>
            <a:ext cx="4687887"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649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2960" y="365760"/>
            <a:ext cx="7520940" cy="830992"/>
          </a:xfrm>
        </p:spPr>
        <p:txBody>
          <a:bodyPr>
            <a:normAutofit/>
          </a:bodyPr>
          <a:lstStyle/>
          <a:p>
            <a:r>
              <a:rPr lang="fr-CA" dirty="0">
                <a:solidFill>
                  <a:schemeClr val="accent3">
                    <a:lumMod val="75000"/>
                  </a:schemeClr>
                </a:solidFill>
              </a:rPr>
              <a:t>Caractéristiques des supers vieux</a:t>
            </a:r>
          </a:p>
        </p:txBody>
      </p:sp>
      <p:sp>
        <p:nvSpPr>
          <p:cNvPr id="3" name="Espace réservé du contenu 2"/>
          <p:cNvSpPr>
            <a:spLocks noGrp="1"/>
          </p:cNvSpPr>
          <p:nvPr>
            <p:ph idx="1"/>
          </p:nvPr>
        </p:nvSpPr>
        <p:spPr>
          <a:xfrm>
            <a:off x="1763688" y="1700808"/>
            <a:ext cx="5472608" cy="3579849"/>
          </a:xfrm>
        </p:spPr>
        <p:txBody>
          <a:bodyPr/>
          <a:lstStyle/>
          <a:p>
            <a:r>
              <a:rPr lang="fr-CA" dirty="0"/>
              <a:t>Style actif ( oxygénation +++)</a:t>
            </a:r>
          </a:p>
          <a:p>
            <a:r>
              <a:rPr lang="fr-CA" dirty="0"/>
              <a:t>Poids santé</a:t>
            </a:r>
          </a:p>
          <a:p>
            <a:r>
              <a:rPr lang="fr-CA" dirty="0"/>
              <a:t>Ils se donnent des défis:</a:t>
            </a:r>
          </a:p>
          <a:p>
            <a:pPr lvl="1"/>
            <a:r>
              <a:rPr lang="fr-CA" dirty="0"/>
              <a:t>Prendre des cours</a:t>
            </a:r>
          </a:p>
          <a:p>
            <a:pPr lvl="1"/>
            <a:r>
              <a:rPr lang="fr-CA" dirty="0"/>
              <a:t>Casse-tête</a:t>
            </a:r>
          </a:p>
          <a:p>
            <a:pPr lvl="1"/>
            <a:r>
              <a:rPr lang="fr-CA" dirty="0"/>
              <a:t>Apprendre des langues</a:t>
            </a:r>
          </a:p>
          <a:p>
            <a:r>
              <a:rPr lang="fr-CA" dirty="0"/>
              <a:t>Papillons sociaux</a:t>
            </a:r>
          </a:p>
          <a:p>
            <a:r>
              <a:rPr lang="fr-CA" dirty="0"/>
              <a:t>Se permettre des petits plaisirs</a:t>
            </a:r>
          </a:p>
          <a:p>
            <a:pPr marL="114300" indent="0">
              <a:buNone/>
            </a:pPr>
            <a:r>
              <a:rPr lang="fr-CA" dirty="0"/>
              <a:t>   ex: Jeanne Calment 122 ans (« Rire Porto et Chocolat »)</a:t>
            </a:r>
          </a:p>
        </p:txBody>
      </p:sp>
    </p:spTree>
    <p:extLst>
      <p:ext uri="{BB962C8B-B14F-4D97-AF65-F5344CB8AC3E}">
        <p14:creationId xmlns:p14="http://schemas.microsoft.com/office/powerpoint/2010/main" val="291152464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8E6ACF-7905-086F-CCED-BEB87137C21A}"/>
              </a:ext>
            </a:extLst>
          </p:cNvPr>
          <p:cNvSpPr>
            <a:spLocks noGrp="1"/>
          </p:cNvSpPr>
          <p:nvPr>
            <p:ph type="title"/>
          </p:nvPr>
        </p:nvSpPr>
        <p:spPr>
          <a:xfrm>
            <a:off x="0" y="692696"/>
            <a:ext cx="9144000" cy="1047016"/>
          </a:xfrm>
          <a:solidFill>
            <a:schemeClr val="accent3">
              <a:lumMod val="60000"/>
              <a:lumOff val="40000"/>
            </a:schemeClr>
          </a:solidFill>
        </p:spPr>
        <p:txBody>
          <a:bodyPr/>
          <a:lstStyle/>
          <a:p>
            <a:pPr algn="ctr"/>
            <a:r>
              <a:rPr lang="fr-CA" dirty="0"/>
              <a:t>La prescription que j’ai faite </a:t>
            </a:r>
            <a:br>
              <a:rPr lang="fr-CA" dirty="0"/>
            </a:br>
            <a:r>
              <a:rPr lang="fr-CA" dirty="0"/>
              <a:t>le plus souvent dans ma carrière:</a:t>
            </a:r>
          </a:p>
        </p:txBody>
      </p:sp>
      <p:sp>
        <p:nvSpPr>
          <p:cNvPr id="3" name="Espace réservé du contenu 2">
            <a:extLst>
              <a:ext uri="{FF2B5EF4-FFF2-40B4-BE49-F238E27FC236}">
                <a16:creationId xmlns:a16="http://schemas.microsoft.com/office/drawing/2014/main" id="{A97E06C1-0720-2CB0-67F5-8C90381A40A6}"/>
              </a:ext>
            </a:extLst>
          </p:cNvPr>
          <p:cNvSpPr txBox="1">
            <a:spLocks/>
          </p:cNvSpPr>
          <p:nvPr/>
        </p:nvSpPr>
        <p:spPr>
          <a:xfrm>
            <a:off x="971600" y="2564904"/>
            <a:ext cx="7520940" cy="2293981"/>
          </a:xfrm>
          <a:prstGeom prst="rect">
            <a:avLst/>
          </a:prstGeom>
        </p:spPr>
        <p:txBody>
          <a:bodyPr>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r>
              <a:rPr lang="fr-CA" sz="4400" dirty="0">
                <a:solidFill>
                  <a:schemeClr val="accent6">
                    <a:lumMod val="50000"/>
                  </a:schemeClr>
                </a:solidFill>
              </a:rPr>
              <a:t>« Tomber en amour avec soi.! »</a:t>
            </a:r>
          </a:p>
        </p:txBody>
      </p:sp>
    </p:spTree>
    <p:extLst>
      <p:ext uri="{BB962C8B-B14F-4D97-AF65-F5344CB8AC3E}">
        <p14:creationId xmlns:p14="http://schemas.microsoft.com/office/powerpoint/2010/main" val="333620425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p:nvPr/>
        </p:nvSpPr>
        <p:spPr>
          <a:xfrm>
            <a:off x="2556000" y="3789360"/>
            <a:ext cx="4952880" cy="1376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46800" rIns="0" bIns="46800" anchor="t" anchorCtr="0" compatLnSpc="1"/>
          <a:lstStyle/>
          <a:p>
            <a:pPr marL="0" marR="0" lvl="0" indent="0" algn="l" rtl="0" hangingPunct="1">
              <a:lnSpc>
                <a:spcPct val="100000"/>
              </a:lnSpc>
              <a:spcBef>
                <a:spcPts val="697"/>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fr-CA" sz="4800" b="0" i="0" u="none" strike="noStrike" cap="none" baseline="0">
                <a:ln>
                  <a:noFill/>
                </a:ln>
                <a:solidFill>
                  <a:srgbClr val="FF0000"/>
                </a:solidFill>
                <a:latin typeface="Book Antiqua" pitchFamily="18"/>
                <a:ea typeface="Microsoft YaHei" pitchFamily="2"/>
                <a:cs typeface="Mangal" pitchFamily="2"/>
              </a:rPr>
              <a:t>QUESTIONS?</a:t>
            </a:r>
          </a:p>
        </p:txBody>
      </p:sp>
      <p:sp>
        <p:nvSpPr>
          <p:cNvPr id="4" name="Text Box 2"/>
          <p:cNvSpPr txBox="1">
            <a:spLocks noChangeArrowheads="1"/>
          </p:cNvSpPr>
          <p:nvPr/>
        </p:nvSpPr>
        <p:spPr>
          <a:xfrm>
            <a:off x="617274" y="1917576"/>
            <a:ext cx="7771149" cy="936848"/>
          </a:xfrm>
          <a:prstGeom prst="rect">
            <a:avLst/>
          </a:prstGeom>
          <a:solidFill>
            <a:schemeClr val="accent3">
              <a:lumMod val="60000"/>
              <a:lumOff val="40000"/>
            </a:schemeClr>
          </a:solidFill>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defRPr/>
            </a:pPr>
            <a:r>
              <a:rPr lang="fr-CA" altLang="fr-FR" sz="3600" dirty="0">
                <a:latin typeface="Bookman Old Style" pitchFamily="18" charset="0"/>
              </a:rPr>
              <a:t>Merci de votre attention.</a:t>
            </a:r>
          </a:p>
        </p:txBody>
      </p:sp>
    </p:spTree>
    <p:extLst>
      <p:ext uri="{BB962C8B-B14F-4D97-AF65-F5344CB8AC3E}">
        <p14:creationId xmlns:p14="http://schemas.microsoft.com/office/powerpoint/2010/main" val="1964497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331640" y="1556792"/>
            <a:ext cx="7520940" cy="3579849"/>
          </a:xfrm>
        </p:spPr>
        <p:txBody>
          <a:bodyPr>
            <a:normAutofit/>
          </a:bodyPr>
          <a:lstStyle/>
          <a:p>
            <a:r>
              <a:rPr lang="fr-CA" sz="2000" dirty="0"/>
              <a:t>La génétique n’est pas fixe</a:t>
            </a:r>
          </a:p>
          <a:p>
            <a:pPr lvl="1"/>
            <a:r>
              <a:rPr lang="fr-CA" sz="2000" dirty="0"/>
              <a:t>Étude AGING 2021:</a:t>
            </a:r>
          </a:p>
          <a:p>
            <a:pPr lvl="1"/>
            <a:endParaRPr lang="fr-CA" sz="2000" dirty="0"/>
          </a:p>
          <a:p>
            <a:pPr lvl="1">
              <a:buFont typeface="Wingdings" panose="05000000000000000000" pitchFamily="2" charset="2"/>
              <a:buChar char="Ø"/>
            </a:pPr>
            <a:r>
              <a:rPr lang="fr-CA" sz="2000" dirty="0"/>
              <a:t>44 hommes de 50 à 72 ans</a:t>
            </a:r>
          </a:p>
          <a:p>
            <a:pPr marL="411480" lvl="1" indent="0">
              <a:buNone/>
            </a:pPr>
            <a:endParaRPr lang="fr-CA" sz="2000" dirty="0"/>
          </a:p>
          <a:p>
            <a:pPr marL="411480" lvl="1" indent="0">
              <a:buNone/>
            </a:pPr>
            <a:r>
              <a:rPr lang="fr-CA" sz="2000" dirty="0"/>
              <a:t>GROUPE CONTRÔLE:              GROUPE PROGRAMME:</a:t>
            </a:r>
          </a:p>
        </p:txBody>
      </p:sp>
      <p:sp>
        <p:nvSpPr>
          <p:cNvPr id="4" name="Titre 1"/>
          <p:cNvSpPr txBox="1">
            <a:spLocks/>
          </p:cNvSpPr>
          <p:nvPr/>
        </p:nvSpPr>
        <p:spPr>
          <a:xfrm>
            <a:off x="539552" y="620688"/>
            <a:ext cx="8260672" cy="10394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r>
              <a:rPr lang="fr-CA" dirty="0">
                <a:solidFill>
                  <a:schemeClr val="accent3">
                    <a:lumMod val="75000"/>
                  </a:schemeClr>
                </a:solidFill>
              </a:rPr>
              <a:t>épigénétique</a:t>
            </a:r>
          </a:p>
        </p:txBody>
      </p:sp>
    </p:spTree>
    <p:extLst>
      <p:ext uri="{BB962C8B-B14F-4D97-AF65-F5344CB8AC3E}">
        <p14:creationId xmlns:p14="http://schemas.microsoft.com/office/powerpoint/2010/main" val="3439494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p:txBody>
          <a:bodyPr>
            <a:normAutofit fontScale="70000" lnSpcReduction="20000"/>
          </a:bodyPr>
          <a:lstStyle/>
          <a:p>
            <a:r>
              <a:rPr lang="fr-CA" dirty="0"/>
              <a:t>La génétique n’est pas fixe</a:t>
            </a:r>
          </a:p>
          <a:p>
            <a:pPr lvl="1"/>
            <a:r>
              <a:rPr lang="fr-CA" dirty="0"/>
              <a:t>Étude AGING 2021:</a:t>
            </a:r>
          </a:p>
        </p:txBody>
      </p:sp>
      <p:sp>
        <p:nvSpPr>
          <p:cNvPr id="4" name="Espace réservé du contenu 3"/>
          <p:cNvSpPr>
            <a:spLocks noGrp="1"/>
          </p:cNvSpPr>
          <p:nvPr>
            <p:ph sz="half" idx="2"/>
          </p:nvPr>
        </p:nvSpPr>
        <p:spPr>
          <a:xfrm>
            <a:off x="426128" y="2438400"/>
            <a:ext cx="4300232" cy="1278632"/>
          </a:xfrm>
        </p:spPr>
        <p:txBody>
          <a:bodyPr/>
          <a:lstStyle/>
          <a:p>
            <a:r>
              <a:rPr lang="fr-CA" dirty="0"/>
              <a:t>GROUPE CONTRÔLE:</a:t>
            </a:r>
          </a:p>
          <a:p>
            <a:pPr lvl="1"/>
            <a:r>
              <a:rPr lang="fr-CA" dirty="0"/>
              <a:t>sans modification d’habitude de vie</a:t>
            </a:r>
          </a:p>
        </p:txBody>
      </p:sp>
      <p:sp>
        <p:nvSpPr>
          <p:cNvPr id="5" name="Espace réservé du texte 4"/>
          <p:cNvSpPr>
            <a:spLocks noGrp="1"/>
          </p:cNvSpPr>
          <p:nvPr>
            <p:ph type="body" sz="quarter" idx="3"/>
          </p:nvPr>
        </p:nvSpPr>
        <p:spPr/>
        <p:txBody>
          <a:bodyPr>
            <a:normAutofit fontScale="47500" lnSpcReduction="20000"/>
          </a:bodyPr>
          <a:lstStyle/>
          <a:p>
            <a:pPr lvl="1"/>
            <a:endParaRPr lang="fr-CA" dirty="0"/>
          </a:p>
          <a:p>
            <a:pPr lvl="1"/>
            <a:endParaRPr lang="fr-CA" dirty="0"/>
          </a:p>
          <a:p>
            <a:pPr lvl="1"/>
            <a:r>
              <a:rPr lang="fr-CA" dirty="0"/>
              <a:t>44 hommes de 50 à 72 ans</a:t>
            </a:r>
          </a:p>
          <a:p>
            <a:pPr marL="411480" lvl="1"/>
            <a:endParaRPr lang="fr-CA" dirty="0"/>
          </a:p>
        </p:txBody>
      </p:sp>
      <p:sp>
        <p:nvSpPr>
          <p:cNvPr id="6" name="Espace réservé du contenu 5"/>
          <p:cNvSpPr>
            <a:spLocks noGrp="1"/>
          </p:cNvSpPr>
          <p:nvPr>
            <p:ph sz="quarter" idx="4"/>
          </p:nvPr>
        </p:nvSpPr>
        <p:spPr>
          <a:xfrm>
            <a:off x="4860032" y="2348880"/>
            <a:ext cx="3744415" cy="2430760"/>
          </a:xfrm>
        </p:spPr>
        <p:txBody>
          <a:bodyPr/>
          <a:lstStyle/>
          <a:p>
            <a:r>
              <a:rPr lang="fr-CA" dirty="0"/>
              <a:t>GROUPE PROGRAMME:</a:t>
            </a:r>
          </a:p>
          <a:p>
            <a:pPr lvl="2"/>
            <a:r>
              <a:rPr lang="fr-CA" dirty="0"/>
              <a:t>    Végétaux</a:t>
            </a:r>
          </a:p>
          <a:p>
            <a:pPr lvl="2"/>
            <a:r>
              <a:rPr lang="fr-CA" dirty="0"/>
              <a:t>Activité physique: 30 min/jour</a:t>
            </a:r>
          </a:p>
          <a:p>
            <a:pPr marL="685800" lvl="2" indent="0">
              <a:buNone/>
            </a:pPr>
            <a:r>
              <a:rPr lang="fr-CA" dirty="0"/>
              <a:t>                        5 jours/</a:t>
            </a:r>
            <a:r>
              <a:rPr lang="fr-CA" dirty="0" err="1"/>
              <a:t>sem</a:t>
            </a:r>
            <a:endParaRPr lang="fr-CA" dirty="0"/>
          </a:p>
          <a:p>
            <a:pPr lvl="2"/>
            <a:r>
              <a:rPr lang="fr-CA" dirty="0"/>
              <a:t>Gestion du stress</a:t>
            </a:r>
          </a:p>
          <a:p>
            <a:pPr lvl="2"/>
            <a:r>
              <a:rPr lang="fr-CA" dirty="0"/>
              <a:t>Sommeil:  7 h/nuit</a:t>
            </a:r>
          </a:p>
          <a:p>
            <a:pPr lvl="2">
              <a:buFont typeface="Wingdings" panose="05000000000000000000" pitchFamily="2" charset="2"/>
              <a:buChar char="§"/>
            </a:pPr>
            <a:endParaRPr lang="fr-CA" dirty="0"/>
          </a:p>
          <a:p>
            <a:pPr lvl="3"/>
            <a:endParaRPr lang="fr-CA" dirty="0"/>
          </a:p>
        </p:txBody>
      </p:sp>
      <p:sp>
        <p:nvSpPr>
          <p:cNvPr id="7" name="Titre 1"/>
          <p:cNvSpPr txBox="1">
            <a:spLocks noGrp="1"/>
          </p:cNvSpPr>
          <p:nvPr>
            <p:ph type="title"/>
          </p:nvPr>
        </p:nvSpPr>
        <p:spPr>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r>
              <a:rPr lang="fr-CA" dirty="0">
                <a:solidFill>
                  <a:schemeClr val="accent3">
                    <a:lumMod val="75000"/>
                  </a:schemeClr>
                </a:solidFill>
              </a:rPr>
              <a:t>épigénétique</a:t>
            </a:r>
          </a:p>
        </p:txBody>
      </p:sp>
      <p:sp>
        <p:nvSpPr>
          <p:cNvPr id="9" name="Espace réservé du contenu 2"/>
          <p:cNvSpPr txBox="1">
            <a:spLocks/>
          </p:cNvSpPr>
          <p:nvPr/>
        </p:nvSpPr>
        <p:spPr>
          <a:xfrm>
            <a:off x="611560" y="4581128"/>
            <a:ext cx="8229600" cy="1152128"/>
          </a:xfrm>
          <a:prstGeom prst="rect">
            <a:avLst/>
          </a:prstGeom>
        </p:spPr>
        <p:txBody>
          <a:bodyPr vert="horz" lIns="91440" tIns="45720" rIns="91440" bIns="45720" rtlCol="0" anchor="b">
            <a:noAutofit/>
          </a:bodyPr>
          <a:lstStyle>
            <a:lvl1pPr marL="0" indent="0" algn="ctr" defTabSz="914400" rtl="0" eaLnBrk="1" latinLnBrk="0" hangingPunct="1">
              <a:spcBef>
                <a:spcPct val="20000"/>
              </a:spcBef>
              <a:buClr>
                <a:schemeClr val="accent1"/>
              </a:buClr>
              <a:buFont typeface="Arial" pitchFamily="34" charset="0"/>
              <a:buNone/>
              <a:defRPr sz="2200" b="1" kern="1200">
                <a:solidFill>
                  <a:schemeClr val="tx2"/>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2000" b="1" kern="1200">
                <a:solidFill>
                  <a:schemeClr val="tx2"/>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800" b="1" kern="1200">
                <a:solidFill>
                  <a:schemeClr val="tx2"/>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600" b="1" kern="1200">
                <a:solidFill>
                  <a:schemeClr val="tx2"/>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600" b="1" kern="1200" baseline="0">
                <a:solidFill>
                  <a:schemeClr val="tx2"/>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a:solidFill>
                  <a:schemeClr val="tx2"/>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600" b="1" kern="1200">
                <a:solidFill>
                  <a:schemeClr val="tx2"/>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2"/>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600" b="1" kern="1200">
                <a:solidFill>
                  <a:schemeClr val="tx2"/>
                </a:solidFill>
                <a:latin typeface="+mn-lt"/>
                <a:ea typeface="+mn-ea"/>
                <a:cs typeface="+mn-cs"/>
              </a:defRPr>
            </a:lvl9pPr>
          </a:lstStyle>
          <a:p>
            <a:pPr marL="457200" indent="-342900" algn="l">
              <a:buFont typeface="Wingdings" panose="05000000000000000000" pitchFamily="2" charset="2"/>
              <a:buChar char="Ø"/>
            </a:pPr>
            <a:r>
              <a:rPr lang="fr-CA" b="0" dirty="0"/>
              <a:t>Salive après 8 semaines</a:t>
            </a:r>
          </a:p>
          <a:p>
            <a:pPr marL="457200" indent="-342900" algn="l">
              <a:buFont typeface="Wingdings" panose="05000000000000000000" pitchFamily="2" charset="2"/>
              <a:buChar char="Ø"/>
            </a:pPr>
            <a:r>
              <a:rPr lang="fr-CA" b="0" dirty="0"/>
              <a:t>Mesure méthylation ADN</a:t>
            </a:r>
          </a:p>
          <a:p>
            <a:pPr marL="457200" indent="-342900" algn="l">
              <a:buFont typeface="Wingdings" panose="05000000000000000000" pitchFamily="2" charset="2"/>
              <a:buChar char="Ø"/>
            </a:pPr>
            <a:r>
              <a:rPr lang="fr-CA" b="0" dirty="0"/>
              <a:t>Baisse du score de presque 2 ans</a:t>
            </a:r>
          </a:p>
          <a:p>
            <a:pPr marL="114300" algn="l"/>
            <a:r>
              <a:rPr lang="fr-CA" b="0" dirty="0"/>
              <a:t>                               </a:t>
            </a:r>
            <a:r>
              <a:rPr lang="fr-CA" sz="1400" b="0" i="1" dirty="0"/>
              <a:t>Réf: AGING 2021; 13,  9419- 9432</a:t>
            </a:r>
          </a:p>
          <a:p>
            <a:pPr marL="114300" algn="l"/>
            <a:r>
              <a:rPr lang="fr-CA" sz="1400" b="0" i="1" dirty="0"/>
              <a:t>                                                                       </a:t>
            </a:r>
            <a:r>
              <a:rPr lang="fr-CA" sz="1400" b="0" i="1" dirty="0" err="1"/>
              <a:t>Fitzaerald</a:t>
            </a:r>
            <a:r>
              <a:rPr lang="fr-CA" sz="1400" b="0" i="1" dirty="0"/>
              <a:t> </a:t>
            </a:r>
            <a:r>
              <a:rPr lang="fr-CA" sz="1400" b="0" i="1" dirty="0" err="1"/>
              <a:t>Kin</a:t>
            </a:r>
            <a:r>
              <a:rPr lang="fr-CA" sz="1400" b="0" i="1" dirty="0"/>
              <a:t>&amp; </a:t>
            </a:r>
            <a:r>
              <a:rPr lang="fr-CA" sz="1400" b="0" i="1" dirty="0" err="1"/>
              <a:t>Coll</a:t>
            </a:r>
            <a:endParaRPr lang="fr-CA" sz="1400" b="0" i="1" dirty="0"/>
          </a:p>
        </p:txBody>
      </p:sp>
    </p:spTree>
    <p:extLst>
      <p:ext uri="{BB962C8B-B14F-4D97-AF65-F5344CB8AC3E}">
        <p14:creationId xmlns:p14="http://schemas.microsoft.com/office/powerpoint/2010/main" val="849205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404664"/>
            <a:ext cx="4536504"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251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1052736"/>
            <a:ext cx="7520940" cy="548640"/>
          </a:xfrm>
        </p:spPr>
        <p:txBody>
          <a:bodyPr>
            <a:normAutofit/>
          </a:bodyPr>
          <a:lstStyle/>
          <a:p>
            <a:r>
              <a:rPr lang="fr-CA" dirty="0">
                <a:solidFill>
                  <a:schemeClr val="accent3">
                    <a:lumMod val="75000"/>
                  </a:schemeClr>
                </a:solidFill>
              </a:rPr>
              <a:t>Ralentir le vieillissement biologique</a:t>
            </a:r>
          </a:p>
        </p:txBody>
      </p:sp>
      <p:sp>
        <p:nvSpPr>
          <p:cNvPr id="3" name="Espace réservé du contenu 2"/>
          <p:cNvSpPr>
            <a:spLocks noGrp="1"/>
          </p:cNvSpPr>
          <p:nvPr>
            <p:ph idx="1"/>
          </p:nvPr>
        </p:nvSpPr>
        <p:spPr>
          <a:xfrm>
            <a:off x="395536" y="2852936"/>
            <a:ext cx="8229600" cy="2828528"/>
          </a:xfrm>
        </p:spPr>
        <p:txBody>
          <a:bodyPr/>
          <a:lstStyle/>
          <a:p>
            <a:r>
              <a:rPr lang="fr-CA" dirty="0"/>
              <a:t>Le vieillissement est plus grand facteur de risque de maladies chroniques:</a:t>
            </a:r>
          </a:p>
          <a:p>
            <a:pPr marL="114300" indent="0">
              <a:buNone/>
            </a:pPr>
            <a:endParaRPr lang="fr-CA" dirty="0"/>
          </a:p>
          <a:p>
            <a:pPr lvl="1"/>
            <a:r>
              <a:rPr lang="fr-CA" dirty="0"/>
              <a:t>Cancer</a:t>
            </a:r>
          </a:p>
          <a:p>
            <a:pPr lvl="1"/>
            <a:r>
              <a:rPr lang="fr-CA" dirty="0"/>
              <a:t>Neuro dégénérescence</a:t>
            </a:r>
          </a:p>
          <a:p>
            <a:pPr lvl="1"/>
            <a:r>
              <a:rPr lang="fr-CA" dirty="0"/>
              <a:t>Diabète</a:t>
            </a:r>
          </a:p>
          <a:p>
            <a:pPr lvl="1"/>
            <a:r>
              <a:rPr lang="fr-CA" dirty="0"/>
              <a:t>Maladie cardio vasculaire</a:t>
            </a:r>
          </a:p>
        </p:txBody>
      </p:sp>
    </p:spTree>
    <p:extLst>
      <p:ext uri="{BB962C8B-B14F-4D97-AF65-F5344CB8AC3E}">
        <p14:creationId xmlns:p14="http://schemas.microsoft.com/office/powerpoint/2010/main" val="3747583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827584" y="764704"/>
            <a:ext cx="7610475" cy="1440160"/>
          </a:xfrm>
          <a:ln w="9525">
            <a:noFill/>
          </a:ln>
        </p:spPr>
        <p:txBody>
          <a:bodyPr rtlCol="0" anchor="ctr">
            <a:normAutofit fontScale="90000"/>
          </a:bodyPr>
          <a:lstStyle/>
          <a:p>
            <a:pPr algn="ctr" eaLnBrk="1" fontAlgn="auto" hangingPunct="1">
              <a:spcAft>
                <a:spcPts val="0"/>
              </a:spcAft>
              <a:defRPr/>
            </a:pPr>
            <a:r>
              <a:rPr lang="fr-CA" sz="2700" b="1" cap="all" dirty="0">
                <a:solidFill>
                  <a:srgbClr val="FF0066"/>
                </a:solidFill>
                <a:latin typeface="+mn-lt"/>
                <a:ea typeface="Gungsuh" pitchFamily="18" charset="-127"/>
                <a:cs typeface="Aharoni" pitchFamily="2" charset="-79"/>
              </a:rPr>
              <a:t>Divulgation de conflits d’intérêt potentiels du présentateur</a:t>
            </a:r>
            <a:br>
              <a:rPr lang="fr-CA" sz="3600" b="1" cap="all" dirty="0">
                <a:solidFill>
                  <a:srgbClr val="FF0066"/>
                </a:solidFill>
                <a:latin typeface="+mn-lt"/>
                <a:ea typeface="Gungsuh" pitchFamily="18" charset="-127"/>
                <a:cs typeface="Aharoni" pitchFamily="2" charset="-79"/>
              </a:rPr>
            </a:br>
            <a:br>
              <a:rPr lang="fr-CA" sz="2000" b="1" cap="all" dirty="0">
                <a:solidFill>
                  <a:srgbClr val="FF0066"/>
                </a:solidFill>
                <a:latin typeface="+mn-lt"/>
                <a:ea typeface="Gungsuh" pitchFamily="18" charset="-127"/>
                <a:cs typeface="Aharoni" pitchFamily="2" charset="-79"/>
              </a:rPr>
            </a:br>
            <a:endParaRPr lang="fr-CA" sz="3600" b="1" i="1" cap="all" dirty="0">
              <a:solidFill>
                <a:srgbClr val="FF0066"/>
              </a:solidFill>
              <a:latin typeface="+mn-lt"/>
              <a:ea typeface="Gungsuh" pitchFamily="18" charset="-127"/>
              <a:cs typeface="Aharoni" pitchFamily="2" charset="-79"/>
            </a:endParaRPr>
          </a:p>
        </p:txBody>
      </p:sp>
      <p:sp>
        <p:nvSpPr>
          <p:cNvPr id="5" name="Content Placeholder 2"/>
          <p:cNvSpPr>
            <a:spLocks noGrp="1"/>
          </p:cNvSpPr>
          <p:nvPr>
            <p:ph idx="1"/>
          </p:nvPr>
        </p:nvSpPr>
        <p:spPr>
          <a:xfrm>
            <a:off x="539552" y="2204864"/>
            <a:ext cx="8153400" cy="3508375"/>
          </a:xfrm>
        </p:spPr>
        <p:txBody>
          <a:bodyPr rtlCol="0">
            <a:normAutofit/>
          </a:bodyPr>
          <a:lstStyle/>
          <a:p>
            <a:pPr indent="-274320" eaLnBrk="1" fontAlgn="auto" hangingPunct="1">
              <a:spcAft>
                <a:spcPts val="0"/>
              </a:spcAft>
              <a:defRPr/>
            </a:pPr>
            <a:r>
              <a:rPr lang="fr-CA" sz="2400" b="1" dirty="0">
                <a:solidFill>
                  <a:srgbClr val="002060"/>
                </a:solidFill>
              </a:rPr>
              <a:t> Enseignant : Jean Drouin, MD</a:t>
            </a:r>
          </a:p>
          <a:p>
            <a:pPr indent="-274320" eaLnBrk="1" fontAlgn="auto" hangingPunct="1">
              <a:spcAft>
                <a:spcPts val="0"/>
              </a:spcAft>
              <a:defRPr/>
            </a:pPr>
            <a:r>
              <a:rPr lang="fr-CA" sz="2400" b="1" dirty="0">
                <a:solidFill>
                  <a:srgbClr val="002060"/>
                </a:solidFill>
              </a:rPr>
              <a:t> Relations avec des intérêts  commerciaux :</a:t>
            </a:r>
          </a:p>
          <a:p>
            <a:pPr marL="640080" lvl="1" indent="-274320" eaLnBrk="1" fontAlgn="auto" hangingPunct="1">
              <a:spcAft>
                <a:spcPts val="0"/>
              </a:spcAft>
              <a:defRPr/>
            </a:pPr>
            <a:r>
              <a:rPr lang="fr-CA" sz="2400" b="1" dirty="0">
                <a:solidFill>
                  <a:srgbClr val="002060"/>
                </a:solidFill>
              </a:rPr>
              <a:t> Subventions/soutien à la recherche :  Étude Phase 1V, Cie </a:t>
            </a:r>
            <a:r>
              <a:rPr lang="fr-CA" sz="2400" b="1" dirty="0" err="1">
                <a:solidFill>
                  <a:srgbClr val="002060"/>
                </a:solidFill>
              </a:rPr>
              <a:t>Acerus</a:t>
            </a:r>
            <a:r>
              <a:rPr lang="fr-CA" sz="2400" b="1" dirty="0">
                <a:solidFill>
                  <a:srgbClr val="002060"/>
                </a:solidFill>
              </a:rPr>
              <a:t>.</a:t>
            </a:r>
          </a:p>
          <a:p>
            <a:pPr marL="640080" lvl="1" indent="-274320" eaLnBrk="1" fontAlgn="auto" hangingPunct="1">
              <a:spcAft>
                <a:spcPts val="0"/>
              </a:spcAft>
              <a:defRPr/>
            </a:pPr>
            <a:r>
              <a:rPr lang="fr-CA" sz="2400" b="1" dirty="0">
                <a:solidFill>
                  <a:srgbClr val="002060"/>
                </a:solidFill>
              </a:rPr>
              <a:t> Bureau des conférenciers/honoraires : Aspen, </a:t>
            </a:r>
          </a:p>
          <a:p>
            <a:pPr marL="365760" lvl="1" indent="0" eaLnBrk="1" fontAlgn="auto" hangingPunct="1">
              <a:spcAft>
                <a:spcPts val="0"/>
              </a:spcAft>
              <a:buNone/>
              <a:defRPr/>
            </a:pPr>
            <a:r>
              <a:rPr lang="fr-CA" sz="2400" b="1" dirty="0">
                <a:solidFill>
                  <a:srgbClr val="002060"/>
                </a:solidFill>
              </a:rPr>
              <a:t>      </a:t>
            </a:r>
            <a:r>
              <a:rPr lang="fr-CA" sz="2400" b="1" dirty="0" err="1">
                <a:solidFill>
                  <a:srgbClr val="002060"/>
                </a:solidFill>
              </a:rPr>
              <a:t>Mylan</a:t>
            </a:r>
            <a:r>
              <a:rPr lang="fr-CA" sz="2400" b="1" dirty="0">
                <a:solidFill>
                  <a:srgbClr val="002060"/>
                </a:solidFill>
              </a:rPr>
              <a:t>, Lilly, Bayer, Abbott, Paladin, </a:t>
            </a:r>
            <a:r>
              <a:rPr lang="fr-CA" sz="2400" b="1" dirty="0" err="1">
                <a:solidFill>
                  <a:srgbClr val="002060"/>
                </a:solidFill>
              </a:rPr>
              <a:t>Merck</a:t>
            </a:r>
            <a:r>
              <a:rPr lang="fr-CA" sz="2400" b="1" dirty="0">
                <a:solidFill>
                  <a:srgbClr val="002060"/>
                </a:solidFill>
              </a:rPr>
              <a:t>, </a:t>
            </a:r>
          </a:p>
          <a:p>
            <a:pPr marL="365760" lvl="1" indent="0" eaLnBrk="1" fontAlgn="auto" hangingPunct="1">
              <a:spcAft>
                <a:spcPts val="0"/>
              </a:spcAft>
              <a:buNone/>
              <a:defRPr/>
            </a:pPr>
            <a:r>
              <a:rPr lang="fr-CA" sz="2400" b="1" dirty="0">
                <a:solidFill>
                  <a:srgbClr val="002060"/>
                </a:solidFill>
              </a:rPr>
              <a:t>      Organon, Solvay, </a:t>
            </a:r>
            <a:r>
              <a:rPr lang="fr-CA" sz="2400" b="1" dirty="0" err="1">
                <a:solidFill>
                  <a:srgbClr val="002060"/>
                </a:solidFill>
              </a:rPr>
              <a:t>Acerus</a:t>
            </a:r>
            <a:r>
              <a:rPr lang="fr-CA" sz="2400" b="1" dirty="0">
                <a:solidFill>
                  <a:srgbClr val="002060"/>
                </a:solidFill>
              </a:rPr>
              <a:t>, </a:t>
            </a:r>
            <a:r>
              <a:rPr lang="fr-CA" sz="2400" b="1" dirty="0" err="1">
                <a:solidFill>
                  <a:srgbClr val="002060"/>
                </a:solidFill>
              </a:rPr>
              <a:t>Searchlight</a:t>
            </a:r>
            <a:r>
              <a:rPr lang="fr-CA" sz="2400" b="1" dirty="0">
                <a:solidFill>
                  <a:srgbClr val="002060"/>
                </a:solidFill>
              </a:rPr>
              <a:t>..</a:t>
            </a:r>
          </a:p>
          <a:p>
            <a:pPr marL="0" indent="0" eaLnBrk="1" fontAlgn="auto" hangingPunct="1">
              <a:spcAft>
                <a:spcPts val="0"/>
              </a:spcAft>
              <a:buFont typeface="Wingdings 2" pitchFamily="18" charset="2"/>
              <a:buNone/>
              <a:defRPr/>
            </a:pPr>
            <a:endParaRPr lang="fr-CA" sz="2400" dirty="0">
              <a:solidFill>
                <a:srgbClr val="002060"/>
              </a:solidFill>
            </a:endParaRPr>
          </a:p>
          <a:p>
            <a:pPr marL="0" indent="0" eaLnBrk="1" fontAlgn="auto" hangingPunct="1">
              <a:spcAft>
                <a:spcPts val="0"/>
              </a:spcAft>
              <a:buFont typeface="Wingdings 2" pitchFamily="18" charset="2"/>
              <a:buNone/>
              <a:defRPr/>
            </a:pPr>
            <a:endParaRPr lang="fr-CA" sz="2400" dirty="0">
              <a:solidFill>
                <a:srgbClr val="002060"/>
              </a:solidFill>
            </a:endParaRPr>
          </a:p>
        </p:txBody>
      </p:sp>
    </p:spTree>
    <p:extLst>
      <p:ext uri="{BB962C8B-B14F-4D97-AF65-F5344CB8AC3E}">
        <p14:creationId xmlns:p14="http://schemas.microsoft.com/office/powerpoint/2010/main" val="3586673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2000" dirty="0">
                <a:solidFill>
                  <a:schemeClr val="accent3">
                    <a:lumMod val="75000"/>
                  </a:schemeClr>
                </a:solidFill>
              </a:rPr>
              <a:t>Étude publiée dans le British </a:t>
            </a:r>
            <a:r>
              <a:rPr lang="fr-CA" sz="2000" dirty="0" err="1">
                <a:solidFill>
                  <a:schemeClr val="accent3">
                    <a:lumMod val="75000"/>
                  </a:schemeClr>
                </a:solidFill>
              </a:rPr>
              <a:t>Medical</a:t>
            </a:r>
            <a:r>
              <a:rPr lang="fr-CA" sz="2000" dirty="0">
                <a:solidFill>
                  <a:schemeClr val="accent3">
                    <a:lumMod val="75000"/>
                  </a:schemeClr>
                </a:solidFill>
              </a:rPr>
              <a:t> Journal 2021.</a:t>
            </a:r>
          </a:p>
        </p:txBody>
      </p:sp>
      <p:sp>
        <p:nvSpPr>
          <p:cNvPr id="3" name="Espace réservé du contenu 2"/>
          <p:cNvSpPr>
            <a:spLocks noGrp="1"/>
          </p:cNvSpPr>
          <p:nvPr>
            <p:ph idx="1"/>
          </p:nvPr>
        </p:nvSpPr>
        <p:spPr>
          <a:xfrm>
            <a:off x="1043608" y="1556792"/>
            <a:ext cx="7520940" cy="3579849"/>
          </a:xfrm>
        </p:spPr>
        <p:txBody>
          <a:bodyPr>
            <a:normAutofit/>
          </a:bodyPr>
          <a:lstStyle/>
          <a:p>
            <a:r>
              <a:rPr lang="fr-CA" dirty="0"/>
              <a:t>50 ans vit en moyenne 23 ans sans développement de maladie chronique, mais si:</a:t>
            </a:r>
          </a:p>
          <a:p>
            <a:pPr lvl="1"/>
            <a:r>
              <a:rPr lang="fr-CA" dirty="0"/>
              <a:t>Zéro Tabac</a:t>
            </a:r>
          </a:p>
          <a:p>
            <a:pPr lvl="1"/>
            <a:r>
              <a:rPr lang="fr-CA" dirty="0"/>
              <a:t>Poids normal</a:t>
            </a:r>
          </a:p>
          <a:p>
            <a:pPr lvl="1"/>
            <a:r>
              <a:rPr lang="fr-CA" dirty="0"/>
              <a:t>Actif</a:t>
            </a:r>
          </a:p>
          <a:p>
            <a:pPr lvl="1"/>
            <a:r>
              <a:rPr lang="fr-CA" dirty="0"/>
              <a:t>Mangent végétaux</a:t>
            </a:r>
          </a:p>
          <a:p>
            <a:pPr lvl="1"/>
            <a:r>
              <a:rPr lang="fr-CA" dirty="0"/>
              <a:t>Peu de viande</a:t>
            </a:r>
          </a:p>
          <a:p>
            <a:pPr lvl="1"/>
            <a:r>
              <a:rPr lang="fr-CA" dirty="0"/>
              <a:t>Peu d’aliments transformés</a:t>
            </a:r>
          </a:p>
          <a:p>
            <a:pPr lvl="1"/>
            <a:r>
              <a:rPr lang="fr-CA" dirty="0"/>
              <a:t>Alcool modérée</a:t>
            </a:r>
          </a:p>
          <a:p>
            <a:r>
              <a:rPr lang="fr-CA" dirty="0"/>
              <a:t>Augmentation de l’espérance de vie:</a:t>
            </a:r>
          </a:p>
          <a:p>
            <a:pPr lvl="1"/>
            <a:r>
              <a:rPr lang="fr-CA" dirty="0"/>
              <a:t>Femmes = 12 ans</a:t>
            </a:r>
          </a:p>
          <a:p>
            <a:pPr lvl="1"/>
            <a:r>
              <a:rPr lang="fr-CA" dirty="0"/>
              <a:t>Hommes=    8 ans</a:t>
            </a:r>
          </a:p>
        </p:txBody>
      </p:sp>
    </p:spTree>
    <p:extLst>
      <p:ext uri="{BB962C8B-B14F-4D97-AF65-F5344CB8AC3E}">
        <p14:creationId xmlns:p14="http://schemas.microsoft.com/office/powerpoint/2010/main" val="1197848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76672"/>
            <a:ext cx="8260672" cy="1039427"/>
          </a:xfrm>
        </p:spPr>
        <p:txBody>
          <a:bodyPr/>
          <a:lstStyle/>
          <a:p>
            <a:pPr algn="ctr"/>
            <a:r>
              <a:rPr lang="fr-CA" sz="4000" dirty="0">
                <a:solidFill>
                  <a:schemeClr val="accent3">
                    <a:lumMod val="75000"/>
                  </a:schemeClr>
                </a:solidFill>
              </a:rPr>
              <a:t>Art de vivre</a:t>
            </a:r>
          </a:p>
        </p:txBody>
      </p:sp>
      <p:sp>
        <p:nvSpPr>
          <p:cNvPr id="3" name="Espace réservé du contenu 2"/>
          <p:cNvSpPr>
            <a:spLocks noGrp="1"/>
          </p:cNvSpPr>
          <p:nvPr>
            <p:ph idx="1"/>
          </p:nvPr>
        </p:nvSpPr>
        <p:spPr>
          <a:xfrm>
            <a:off x="457200" y="1752600"/>
            <a:ext cx="8507288" cy="4373563"/>
          </a:xfrm>
        </p:spPr>
        <p:txBody>
          <a:bodyPr/>
          <a:lstStyle/>
          <a:p>
            <a:pPr marL="114300" indent="0"/>
            <a:r>
              <a:rPr lang="fr-CA" sz="2800" dirty="0">
                <a:solidFill>
                  <a:schemeClr val="tx2">
                    <a:lumMod val="20000"/>
                    <a:lumOff val="80000"/>
                  </a:schemeClr>
                </a:solidFill>
              </a:rPr>
              <a:t> 1-   </a:t>
            </a:r>
            <a:r>
              <a:rPr lang="fr-CA" dirty="0"/>
              <a:t>            NICKSEN         (Pays Bas)</a:t>
            </a:r>
          </a:p>
          <a:p>
            <a:pPr lvl="1"/>
            <a:r>
              <a:rPr lang="fr-CA" dirty="0"/>
              <a:t>Et si ne rien faire vous faisait du bien sans éprouver de culpabilité:</a:t>
            </a:r>
          </a:p>
          <a:p>
            <a:pPr lvl="2">
              <a:buFont typeface="Wingdings" panose="05000000000000000000" pitchFamily="2" charset="2"/>
              <a:buChar char="Ø"/>
            </a:pPr>
            <a:r>
              <a:rPr lang="fr-CA" dirty="0"/>
              <a:t>10 à 15 min / jours</a:t>
            </a:r>
          </a:p>
          <a:p>
            <a:pPr lvl="2">
              <a:buFont typeface="Wingdings" panose="05000000000000000000" pitchFamily="2" charset="2"/>
              <a:buChar char="Ø"/>
            </a:pPr>
            <a:r>
              <a:rPr lang="fr-CA" dirty="0"/>
              <a:t>Faire le vide                       Énergie, créativité, système immunitaire</a:t>
            </a:r>
          </a:p>
          <a:p>
            <a:pPr lvl="2">
              <a:buFont typeface="Wingdings" panose="05000000000000000000" pitchFamily="2" charset="2"/>
              <a:buChar char="Ø"/>
            </a:pPr>
            <a:endParaRPr lang="fr-CA" dirty="0"/>
          </a:p>
          <a:p>
            <a:pPr marL="114300" indent="0"/>
            <a:r>
              <a:rPr lang="fr-CA" sz="2800" dirty="0">
                <a:solidFill>
                  <a:schemeClr val="tx2">
                    <a:lumMod val="20000"/>
                    <a:lumOff val="80000"/>
                  </a:schemeClr>
                </a:solidFill>
              </a:rPr>
              <a:t>   2- </a:t>
            </a:r>
            <a:r>
              <a:rPr lang="fr-CA" dirty="0"/>
              <a:t>            COORIE    ( Écosse)</a:t>
            </a:r>
          </a:p>
          <a:p>
            <a:pPr lvl="1"/>
            <a:r>
              <a:rPr lang="fr-CA" dirty="0">
                <a:solidFill>
                  <a:srgbClr val="002060"/>
                </a:solidFill>
              </a:rPr>
              <a:t>Entre paysages sauvages, grands espace et  intimité de foyer de jardin =</a:t>
            </a:r>
          </a:p>
          <a:p>
            <a:pPr marL="411480" lvl="1" indent="0">
              <a:buNone/>
            </a:pPr>
            <a:r>
              <a:rPr lang="fr-CA" dirty="0">
                <a:solidFill>
                  <a:srgbClr val="002060"/>
                </a:solidFill>
              </a:rPr>
              <a:t>                                                                contact avec la nature</a:t>
            </a:r>
          </a:p>
        </p:txBody>
      </p:sp>
    </p:spTree>
    <p:extLst>
      <p:ext uri="{BB962C8B-B14F-4D97-AF65-F5344CB8AC3E}">
        <p14:creationId xmlns:p14="http://schemas.microsoft.com/office/powerpoint/2010/main" val="1799553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88640"/>
            <a:ext cx="4608512" cy="6168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3630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547664" y="1988840"/>
            <a:ext cx="6413336" cy="3579849"/>
          </a:xfrm>
        </p:spPr>
        <p:txBody>
          <a:bodyPr/>
          <a:lstStyle/>
          <a:p>
            <a:pPr marL="114300" indent="0"/>
            <a:r>
              <a:rPr lang="fr-CA" sz="2800" dirty="0">
                <a:solidFill>
                  <a:schemeClr val="tx2">
                    <a:lumMod val="20000"/>
                    <a:lumOff val="80000"/>
                  </a:schemeClr>
                </a:solidFill>
              </a:rPr>
              <a:t> 3-          </a:t>
            </a:r>
            <a:r>
              <a:rPr lang="fr-CA" sz="2000" dirty="0"/>
              <a:t>HYGGE   ( Danemark)</a:t>
            </a:r>
            <a:endParaRPr lang="fr-CA" sz="2000" dirty="0">
              <a:solidFill>
                <a:srgbClr val="002060"/>
              </a:solidFill>
            </a:endParaRPr>
          </a:p>
          <a:p>
            <a:pPr marL="114300" indent="0">
              <a:buNone/>
            </a:pPr>
            <a:r>
              <a:rPr lang="fr-CA" dirty="0">
                <a:solidFill>
                  <a:srgbClr val="002060"/>
                </a:solidFill>
              </a:rPr>
              <a:t>     Être avec des êtres chers et profiter du moment présent:</a:t>
            </a:r>
          </a:p>
          <a:p>
            <a:pPr marL="868680" lvl="1" indent="-457200">
              <a:buFont typeface="+mj-lt"/>
              <a:buAutoNum type="arabicPeriod"/>
            </a:pPr>
            <a:r>
              <a:rPr lang="fr-CA" dirty="0">
                <a:solidFill>
                  <a:srgbClr val="002060"/>
                </a:solidFill>
              </a:rPr>
              <a:t>Accorder importance aux petites choses</a:t>
            </a:r>
          </a:p>
          <a:p>
            <a:pPr marL="868680" lvl="1" indent="-457200">
              <a:buFont typeface="+mj-lt"/>
              <a:buAutoNum type="arabicPeriod"/>
            </a:pPr>
            <a:r>
              <a:rPr lang="fr-CA" dirty="0">
                <a:solidFill>
                  <a:srgbClr val="002060"/>
                </a:solidFill>
              </a:rPr>
              <a:t>Miser sur l’ambiance</a:t>
            </a:r>
          </a:p>
          <a:p>
            <a:pPr marL="868680" lvl="1" indent="-457200">
              <a:buFont typeface="+mj-lt"/>
              <a:buAutoNum type="arabicPeriod"/>
            </a:pPr>
            <a:r>
              <a:rPr lang="fr-CA" dirty="0">
                <a:solidFill>
                  <a:srgbClr val="002060"/>
                </a:solidFill>
              </a:rPr>
              <a:t>Être au lieu de faire</a:t>
            </a:r>
          </a:p>
          <a:p>
            <a:pPr lvl="3">
              <a:buFont typeface="Wingdings" panose="05000000000000000000" pitchFamily="2" charset="2"/>
              <a:buChar char="Ø"/>
            </a:pPr>
            <a:r>
              <a:rPr lang="fr-CA" dirty="0">
                <a:solidFill>
                  <a:srgbClr val="002060"/>
                </a:solidFill>
              </a:rPr>
              <a:t> ce n’est pas le prix de la bouteille de vin qui est important </a:t>
            </a:r>
          </a:p>
          <a:p>
            <a:pPr lvl="3">
              <a:buFont typeface="Wingdings" panose="05000000000000000000" pitchFamily="2" charset="2"/>
              <a:buChar char="Ø"/>
            </a:pPr>
            <a:r>
              <a:rPr lang="fr-CA" dirty="0">
                <a:solidFill>
                  <a:srgbClr val="002060"/>
                </a:solidFill>
              </a:rPr>
              <a:t>Mais avec qui on la consomme.</a:t>
            </a:r>
          </a:p>
          <a:p>
            <a:pPr marL="868680" lvl="1" indent="-457200">
              <a:buFont typeface="+mj-lt"/>
              <a:buAutoNum type="arabicPeriod"/>
            </a:pPr>
            <a:r>
              <a:rPr lang="fr-CA" dirty="0">
                <a:solidFill>
                  <a:srgbClr val="002060"/>
                </a:solidFill>
              </a:rPr>
              <a:t>Vivre d’avantage au moment présent</a:t>
            </a:r>
          </a:p>
          <a:p>
            <a:pPr marL="868680" lvl="1" indent="-457200">
              <a:buFont typeface="+mj-lt"/>
              <a:buAutoNum type="arabicPeriod"/>
            </a:pPr>
            <a:r>
              <a:rPr lang="fr-CA" dirty="0">
                <a:solidFill>
                  <a:srgbClr val="002060"/>
                </a:solidFill>
              </a:rPr>
              <a:t>Se dorloter</a:t>
            </a:r>
          </a:p>
          <a:p>
            <a:pPr marL="868680" lvl="1" indent="-457200">
              <a:buFont typeface="+mj-lt"/>
              <a:buAutoNum type="arabicPeriod"/>
            </a:pPr>
            <a:r>
              <a:rPr lang="fr-CA" dirty="0">
                <a:solidFill>
                  <a:srgbClr val="002060"/>
                </a:solidFill>
              </a:rPr>
              <a:t>Cultiver l’authenticité                   </a:t>
            </a:r>
            <a:endParaRPr lang="fr-CA" dirty="0"/>
          </a:p>
        </p:txBody>
      </p:sp>
      <p:sp>
        <p:nvSpPr>
          <p:cNvPr id="4" name="Titre 1"/>
          <p:cNvSpPr>
            <a:spLocks noGrp="1"/>
          </p:cNvSpPr>
          <p:nvPr>
            <p:ph type="title"/>
          </p:nvPr>
        </p:nvSpPr>
        <p:spPr/>
        <p:txBody>
          <a:bodyPr/>
          <a:lstStyle/>
          <a:p>
            <a:pPr algn="ctr"/>
            <a:r>
              <a:rPr lang="fr-CA" sz="3600" dirty="0">
                <a:solidFill>
                  <a:schemeClr val="accent3">
                    <a:lumMod val="75000"/>
                  </a:schemeClr>
                </a:solidFill>
              </a:rPr>
              <a:t>Art de vivre</a:t>
            </a:r>
          </a:p>
        </p:txBody>
      </p:sp>
    </p:spTree>
    <p:extLst>
      <p:ext uri="{BB962C8B-B14F-4D97-AF65-F5344CB8AC3E}">
        <p14:creationId xmlns:p14="http://schemas.microsoft.com/office/powerpoint/2010/main" val="3094664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691680" y="2564904"/>
            <a:ext cx="6995120" cy="3188568"/>
          </a:xfrm>
        </p:spPr>
        <p:txBody>
          <a:bodyPr/>
          <a:lstStyle/>
          <a:p>
            <a:pPr marL="114300" indent="0">
              <a:buNone/>
            </a:pPr>
            <a:r>
              <a:rPr lang="fr-CA" sz="2800" dirty="0">
                <a:solidFill>
                  <a:schemeClr val="bg1">
                    <a:lumMod val="65000"/>
                  </a:schemeClr>
                </a:solidFill>
              </a:rPr>
              <a:t> </a:t>
            </a:r>
            <a:r>
              <a:rPr lang="fr-CA" sz="2800" dirty="0">
                <a:solidFill>
                  <a:schemeClr val="tx2">
                    <a:lumMod val="20000"/>
                    <a:lumOff val="80000"/>
                  </a:schemeClr>
                </a:solidFill>
              </a:rPr>
              <a:t>4-</a:t>
            </a:r>
            <a:r>
              <a:rPr lang="fr-CA" sz="2800" dirty="0">
                <a:solidFill>
                  <a:schemeClr val="bg1">
                    <a:lumMod val="65000"/>
                  </a:schemeClr>
                </a:solidFill>
              </a:rPr>
              <a:t>         </a:t>
            </a:r>
            <a:r>
              <a:rPr lang="fr-CA" sz="1800" dirty="0">
                <a:solidFill>
                  <a:srgbClr val="002060"/>
                </a:solidFill>
              </a:rPr>
              <a:t>LAGOM   (Suédois)</a:t>
            </a:r>
          </a:p>
          <a:p>
            <a:pPr marL="114300" indent="0">
              <a:buNone/>
            </a:pPr>
            <a:r>
              <a:rPr lang="fr-CA" dirty="0">
                <a:solidFill>
                  <a:srgbClr val="002060"/>
                </a:solidFill>
              </a:rPr>
              <a:t>              Bonheur et modération:</a:t>
            </a:r>
          </a:p>
          <a:p>
            <a:pPr marL="114300" indent="0">
              <a:buNone/>
            </a:pPr>
            <a:endParaRPr lang="fr-CA" dirty="0">
              <a:solidFill>
                <a:srgbClr val="002060"/>
              </a:solidFill>
            </a:endParaRPr>
          </a:p>
          <a:p>
            <a:pPr lvl="2">
              <a:buFont typeface="Wingdings" panose="05000000000000000000" pitchFamily="2" charset="2"/>
              <a:buChar char="Ø"/>
            </a:pPr>
            <a:r>
              <a:rPr lang="fr-CA" dirty="0">
                <a:solidFill>
                  <a:srgbClr val="002060"/>
                </a:solidFill>
              </a:rPr>
              <a:t>Décoration</a:t>
            </a:r>
          </a:p>
          <a:p>
            <a:pPr lvl="2">
              <a:buFont typeface="Wingdings" panose="05000000000000000000" pitchFamily="2" charset="2"/>
              <a:buChar char="Ø"/>
            </a:pPr>
            <a:r>
              <a:rPr lang="fr-CA" dirty="0">
                <a:solidFill>
                  <a:srgbClr val="002060"/>
                </a:solidFill>
              </a:rPr>
              <a:t>Équilibre entre minimaliste et surcharge</a:t>
            </a:r>
          </a:p>
          <a:p>
            <a:pPr lvl="2">
              <a:buFont typeface="Wingdings" panose="05000000000000000000" pitchFamily="2" charset="2"/>
              <a:buChar char="Ø"/>
            </a:pPr>
            <a:r>
              <a:rPr lang="fr-CA" dirty="0">
                <a:solidFill>
                  <a:srgbClr val="002060"/>
                </a:solidFill>
              </a:rPr>
              <a:t>Laisser tomber les objets inutiles</a:t>
            </a:r>
          </a:p>
          <a:p>
            <a:pPr lvl="2">
              <a:buFont typeface="Wingdings" panose="05000000000000000000" pitchFamily="2" charset="2"/>
              <a:buChar char="Ø"/>
            </a:pPr>
            <a:r>
              <a:rPr lang="fr-CA" dirty="0">
                <a:solidFill>
                  <a:srgbClr val="002060"/>
                </a:solidFill>
              </a:rPr>
              <a:t>Beauté dans la simplicité.</a:t>
            </a:r>
          </a:p>
        </p:txBody>
      </p:sp>
      <p:sp>
        <p:nvSpPr>
          <p:cNvPr id="4" name="Titre 1"/>
          <p:cNvSpPr>
            <a:spLocks noGrp="1"/>
          </p:cNvSpPr>
          <p:nvPr>
            <p:ph type="title"/>
          </p:nvPr>
        </p:nvSpPr>
        <p:spPr>
          <a:xfrm>
            <a:off x="827584" y="980728"/>
            <a:ext cx="7520940" cy="548640"/>
          </a:xfrm>
        </p:spPr>
        <p:txBody>
          <a:bodyPr/>
          <a:lstStyle/>
          <a:p>
            <a:pPr algn="ctr"/>
            <a:r>
              <a:rPr lang="fr-CA" sz="4000" dirty="0">
                <a:solidFill>
                  <a:schemeClr val="accent3">
                    <a:lumMod val="75000"/>
                  </a:schemeClr>
                </a:solidFill>
              </a:rPr>
              <a:t>Art de vivre</a:t>
            </a:r>
          </a:p>
        </p:txBody>
      </p:sp>
    </p:spTree>
    <p:extLst>
      <p:ext uri="{BB962C8B-B14F-4D97-AF65-F5344CB8AC3E}">
        <p14:creationId xmlns:p14="http://schemas.microsoft.com/office/powerpoint/2010/main" val="3300309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5093" y="401122"/>
            <a:ext cx="6580212" cy="548640"/>
          </a:xfrm>
        </p:spPr>
        <p:txBody>
          <a:bodyPr/>
          <a:lstStyle/>
          <a:p>
            <a:pPr algn="ctr"/>
            <a:r>
              <a:rPr lang="fr-CA" b="1" dirty="0">
                <a:solidFill>
                  <a:schemeClr val="tx2">
                    <a:lumMod val="20000"/>
                    <a:lumOff val="80000"/>
                  </a:schemeClr>
                </a:solidFill>
              </a:rPr>
              <a:t> 5-</a:t>
            </a:r>
            <a:r>
              <a:rPr lang="fr-CA" sz="3600" b="1" dirty="0">
                <a:solidFill>
                  <a:schemeClr val="tx2">
                    <a:lumMod val="20000"/>
                    <a:lumOff val="80000"/>
                  </a:schemeClr>
                </a:solidFill>
              </a:rPr>
              <a:t>       </a:t>
            </a:r>
            <a:r>
              <a:rPr lang="fr-CA" sz="4000" b="1" dirty="0">
                <a:solidFill>
                  <a:schemeClr val="accent3">
                    <a:lumMod val="75000"/>
                  </a:schemeClr>
                </a:solidFill>
              </a:rPr>
              <a:t>Le </a:t>
            </a:r>
            <a:r>
              <a:rPr lang="fr-CA" sz="4000" b="1" dirty="0" err="1">
                <a:solidFill>
                  <a:schemeClr val="accent3">
                    <a:lumMod val="75000"/>
                  </a:schemeClr>
                </a:solidFill>
              </a:rPr>
              <a:t>ho'oponopono</a:t>
            </a:r>
            <a:endParaRPr lang="fr-CA" sz="4000" b="1" dirty="0">
              <a:solidFill>
                <a:schemeClr val="accent3">
                  <a:lumMod val="75000"/>
                </a:schemeClr>
              </a:solidFill>
            </a:endParaRPr>
          </a:p>
        </p:txBody>
      </p:sp>
      <p:sp>
        <p:nvSpPr>
          <p:cNvPr id="3" name="Espace réservé du contenu 2"/>
          <p:cNvSpPr>
            <a:spLocks noGrp="1"/>
          </p:cNvSpPr>
          <p:nvPr>
            <p:ph idx="1"/>
          </p:nvPr>
        </p:nvSpPr>
        <p:spPr>
          <a:xfrm>
            <a:off x="571112" y="2564904"/>
            <a:ext cx="8507288" cy="2664296"/>
          </a:xfrm>
        </p:spPr>
        <p:txBody>
          <a:bodyPr/>
          <a:lstStyle/>
          <a:p>
            <a:r>
              <a:rPr lang="fr-CA" dirty="0"/>
              <a:t>L’étrange histoire du Dr Hew Len, </a:t>
            </a:r>
            <a:r>
              <a:rPr lang="fr-CA" i="1" dirty="0"/>
              <a:t>psychiatre hawaïen</a:t>
            </a:r>
          </a:p>
          <a:p>
            <a:pPr marL="114300" indent="0">
              <a:buNone/>
            </a:pPr>
            <a:r>
              <a:rPr lang="fr-CA" i="1" dirty="0"/>
              <a:t>1984- aile sécurité maximale:</a:t>
            </a:r>
          </a:p>
          <a:p>
            <a:pPr lvl="1"/>
            <a:r>
              <a:rPr lang="fr-CA" i="1" dirty="0"/>
              <a:t>Individus avec troubles mentaux</a:t>
            </a:r>
          </a:p>
          <a:p>
            <a:pPr lvl="1"/>
            <a:r>
              <a:rPr lang="fr-CA" i="1" dirty="0"/>
              <a:t>Passé criminel</a:t>
            </a:r>
          </a:p>
          <a:p>
            <a:r>
              <a:rPr lang="fr-CA" i="1" dirty="0"/>
              <a:t>Le personnel se sentait menacé et y allait en groupe.</a:t>
            </a:r>
          </a:p>
          <a:p>
            <a:r>
              <a:rPr lang="fr-CA" i="1" dirty="0"/>
              <a:t>Le Dr Len n’a jamais rencontré les patients , </a:t>
            </a:r>
          </a:p>
          <a:p>
            <a:r>
              <a:rPr lang="fr-CA" i="1" dirty="0"/>
              <a:t>         il travaillait à partir du dossier et photo avec la méthode ancestrale du </a:t>
            </a:r>
            <a:r>
              <a:rPr lang="fr-CA" i="1" dirty="0" err="1"/>
              <a:t>Ho’oponopono</a:t>
            </a:r>
            <a:endParaRPr lang="fr-CA" i="1" dirty="0"/>
          </a:p>
        </p:txBody>
      </p:sp>
      <p:sp>
        <p:nvSpPr>
          <p:cNvPr id="4" name="Titre 1"/>
          <p:cNvSpPr txBox="1">
            <a:spLocks/>
          </p:cNvSpPr>
          <p:nvPr/>
        </p:nvSpPr>
        <p:spPr>
          <a:xfrm>
            <a:off x="571112" y="548680"/>
            <a:ext cx="8260672" cy="161549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endParaRPr lang="fr-CA" sz="2400" dirty="0"/>
          </a:p>
          <a:p>
            <a:endParaRPr lang="fr-CA" sz="2400" b="1" dirty="0">
              <a:solidFill>
                <a:schemeClr val="tx1"/>
              </a:solidFill>
            </a:endParaRPr>
          </a:p>
          <a:p>
            <a:r>
              <a:rPr lang="fr-CA" sz="2400" b="1" dirty="0">
                <a:solidFill>
                  <a:schemeClr val="tx1"/>
                </a:solidFill>
              </a:rPr>
              <a:t>une pratique ancestrale hawaïenne</a:t>
            </a:r>
          </a:p>
        </p:txBody>
      </p:sp>
      <p:sp>
        <p:nvSpPr>
          <p:cNvPr id="6" name="Titre 1"/>
          <p:cNvSpPr txBox="1">
            <a:spLocks/>
          </p:cNvSpPr>
          <p:nvPr/>
        </p:nvSpPr>
        <p:spPr>
          <a:xfrm>
            <a:off x="827584" y="404663"/>
            <a:ext cx="7520940" cy="1759507"/>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fr-CA" sz="4000" dirty="0">
                <a:solidFill>
                  <a:schemeClr val="accent3">
                    <a:lumMod val="75000"/>
                  </a:schemeClr>
                </a:solidFill>
              </a:rPr>
              <a:t>Art de vivre</a:t>
            </a:r>
          </a:p>
        </p:txBody>
      </p:sp>
      <p:sp>
        <p:nvSpPr>
          <p:cNvPr id="7" name="Rectangle 6"/>
          <p:cNvSpPr/>
          <p:nvPr/>
        </p:nvSpPr>
        <p:spPr>
          <a:xfrm>
            <a:off x="2415448" y="5085184"/>
            <a:ext cx="4572000" cy="1477328"/>
          </a:xfrm>
          <a:prstGeom prst="rect">
            <a:avLst/>
          </a:prstGeom>
        </p:spPr>
        <p:txBody>
          <a:bodyPr>
            <a:spAutoFit/>
          </a:bodyPr>
          <a:lstStyle/>
          <a:p>
            <a:r>
              <a:rPr lang="fr-CA" dirty="0"/>
              <a:t>Le </a:t>
            </a:r>
            <a:r>
              <a:rPr lang="fr-CA" dirty="0" err="1"/>
              <a:t>Hoʻoponopono</a:t>
            </a:r>
            <a:r>
              <a:rPr lang="fr-CA" dirty="0"/>
              <a:t> est une tradition sociale et spirituelle de repentir et de réconciliation des anciens Hawaïens. Des coutumes identiques de thérapie familiale se retrouvent aussi dans toute la région de l'océan Pacifique. </a:t>
            </a:r>
          </a:p>
        </p:txBody>
      </p:sp>
    </p:spTree>
    <p:extLst>
      <p:ext uri="{BB962C8B-B14F-4D97-AF65-F5344CB8AC3E}">
        <p14:creationId xmlns:p14="http://schemas.microsoft.com/office/powerpoint/2010/main" val="3648217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47664" y="1124744"/>
            <a:ext cx="5981096" cy="1220428"/>
          </a:xfrm>
        </p:spPr>
        <p:txBody>
          <a:bodyPr>
            <a:noAutofit/>
          </a:bodyPr>
          <a:lstStyle/>
          <a:p>
            <a:r>
              <a:rPr lang="fr-CA" sz="4000" b="1" dirty="0">
                <a:solidFill>
                  <a:schemeClr val="accent3">
                    <a:lumMod val="75000"/>
                  </a:schemeClr>
                </a:solidFill>
              </a:rPr>
              <a:t>Le </a:t>
            </a:r>
            <a:r>
              <a:rPr lang="fr-CA" sz="4000" b="1" dirty="0" err="1">
                <a:solidFill>
                  <a:schemeClr val="accent3">
                    <a:lumMod val="75000"/>
                  </a:schemeClr>
                </a:solidFill>
              </a:rPr>
              <a:t>ho'oponopono</a:t>
            </a:r>
            <a:br>
              <a:rPr lang="fr-CA" sz="2800" b="1" dirty="0"/>
            </a:br>
            <a:r>
              <a:rPr lang="fr-CA" sz="2400" dirty="0"/>
              <a:t>explications, bienfaits et pratique</a:t>
            </a:r>
            <a:br>
              <a:rPr lang="fr-CA" sz="2800" b="1" dirty="0"/>
            </a:br>
            <a:endParaRPr lang="fr-CA" sz="2800" dirty="0"/>
          </a:p>
        </p:txBody>
      </p:sp>
      <p:sp>
        <p:nvSpPr>
          <p:cNvPr id="3" name="Espace réservé du contenu 2"/>
          <p:cNvSpPr>
            <a:spLocks noGrp="1"/>
          </p:cNvSpPr>
          <p:nvPr>
            <p:ph idx="1"/>
          </p:nvPr>
        </p:nvSpPr>
        <p:spPr>
          <a:xfrm>
            <a:off x="1475656" y="2276872"/>
            <a:ext cx="6037973" cy="3404592"/>
          </a:xfrm>
        </p:spPr>
        <p:txBody>
          <a:bodyPr>
            <a:normAutofit/>
          </a:bodyPr>
          <a:lstStyle/>
          <a:p>
            <a:endParaRPr lang="fr-CA" sz="2000" dirty="0"/>
          </a:p>
          <a:p>
            <a:pPr marL="114300" indent="0">
              <a:buNone/>
            </a:pPr>
            <a:r>
              <a:rPr lang="fr-CA" sz="2000" b="1" dirty="0"/>
              <a:t>« désolé, pardon, merci, je t’aime »</a:t>
            </a:r>
            <a:endParaRPr lang="fr-CA" sz="2000" dirty="0"/>
          </a:p>
          <a:p>
            <a:endParaRPr lang="fr-CA" sz="2000" dirty="0"/>
          </a:p>
          <a:p>
            <a:r>
              <a:rPr lang="fr-CA" sz="2000" dirty="0"/>
              <a:t>Je suis désolé ( nous sommes responsable)</a:t>
            </a:r>
          </a:p>
          <a:p>
            <a:r>
              <a:rPr lang="fr-CA" sz="2000" dirty="0"/>
              <a:t>Pardonne moi (véritable guérison)</a:t>
            </a:r>
          </a:p>
          <a:p>
            <a:r>
              <a:rPr lang="fr-CA" sz="2000" dirty="0"/>
              <a:t>Merci   ( gratitude)</a:t>
            </a:r>
          </a:p>
          <a:p>
            <a:r>
              <a:rPr lang="fr-CA" sz="2000" dirty="0"/>
              <a:t>Je t’aime  ( être heureux avec)</a:t>
            </a:r>
          </a:p>
        </p:txBody>
      </p:sp>
    </p:spTree>
    <p:extLst>
      <p:ext uri="{BB962C8B-B14F-4D97-AF65-F5344CB8AC3E}">
        <p14:creationId xmlns:p14="http://schemas.microsoft.com/office/powerpoint/2010/main" val="3890478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Diapo 6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1327402"/>
            <a:ext cx="7185992" cy="4182811"/>
          </a:xfrm>
          <a:noFill/>
        </p:spPr>
      </p:pic>
    </p:spTree>
    <p:extLst>
      <p:ext uri="{BB962C8B-B14F-4D97-AF65-F5344CB8AC3E}">
        <p14:creationId xmlns:p14="http://schemas.microsoft.com/office/powerpoint/2010/main" val="15600095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1772816"/>
            <a:ext cx="7637472" cy="1695088"/>
          </a:xfrm>
          <a:solidFill>
            <a:schemeClr val="accent3">
              <a:lumMod val="60000"/>
              <a:lumOff val="40000"/>
            </a:schemeClr>
          </a:solidFill>
        </p:spPr>
        <p:txBody>
          <a:bodyPr/>
          <a:lstStyle/>
          <a:p>
            <a:pPr algn="ctr"/>
            <a:r>
              <a:rPr lang="fr-CA" sz="3200" dirty="0"/>
              <a:t>2 - Santé globale et la retraite</a:t>
            </a:r>
          </a:p>
        </p:txBody>
      </p:sp>
    </p:spTree>
    <p:extLst>
      <p:ext uri="{BB962C8B-B14F-4D97-AF65-F5344CB8AC3E}">
        <p14:creationId xmlns:p14="http://schemas.microsoft.com/office/powerpoint/2010/main" val="3259555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207920" y="2545206"/>
            <a:ext cx="1298640" cy="972316"/>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n>
                <a:solidFill>
                  <a:srgbClr val="0070C0"/>
                </a:solidFill>
              </a:ln>
              <a:noFill/>
            </a:endParaRPr>
          </a:p>
        </p:txBody>
      </p:sp>
      <p:sp>
        <p:nvSpPr>
          <p:cNvPr id="3" name="Ellipse 2"/>
          <p:cNvSpPr/>
          <p:nvPr/>
        </p:nvSpPr>
        <p:spPr>
          <a:xfrm>
            <a:off x="2941932" y="1147478"/>
            <a:ext cx="1409771" cy="97652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a:t>STRESS</a:t>
            </a:r>
          </a:p>
        </p:txBody>
      </p:sp>
      <p:sp>
        <p:nvSpPr>
          <p:cNvPr id="4" name="Ellipse 3"/>
          <p:cNvSpPr/>
          <p:nvPr/>
        </p:nvSpPr>
        <p:spPr>
          <a:xfrm>
            <a:off x="4698900" y="1158593"/>
            <a:ext cx="1392477" cy="98413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Ellipse 4"/>
          <p:cNvSpPr/>
          <p:nvPr/>
        </p:nvSpPr>
        <p:spPr>
          <a:xfrm>
            <a:off x="6391779" y="1576396"/>
            <a:ext cx="1315982" cy="93465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llipse 5"/>
          <p:cNvSpPr/>
          <p:nvPr/>
        </p:nvSpPr>
        <p:spPr>
          <a:xfrm>
            <a:off x="7462982" y="2493563"/>
            <a:ext cx="1429498" cy="1016442"/>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100" dirty="0"/>
              <a:t>SPIRITUALITÉ</a:t>
            </a:r>
          </a:p>
        </p:txBody>
      </p:sp>
      <p:sp>
        <p:nvSpPr>
          <p:cNvPr id="7" name="Ellipse 6"/>
          <p:cNvSpPr/>
          <p:nvPr/>
        </p:nvSpPr>
        <p:spPr>
          <a:xfrm>
            <a:off x="1331640" y="1571613"/>
            <a:ext cx="1512167" cy="10736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050" dirty="0"/>
              <a:t>ALIMENTATION</a:t>
            </a:r>
          </a:p>
        </p:txBody>
      </p:sp>
      <p:sp>
        <p:nvSpPr>
          <p:cNvPr id="10" name="Rectangle 9"/>
          <p:cNvSpPr/>
          <p:nvPr/>
        </p:nvSpPr>
        <p:spPr>
          <a:xfrm>
            <a:off x="3517201" y="476672"/>
            <a:ext cx="2129109" cy="52322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r-FR" sz="2800" b="1" cap="none" spc="0" dirty="0">
                <a:ln w="11430"/>
                <a:solidFill>
                  <a:srgbClr val="FF0000"/>
                </a:solidFill>
                <a:effectLst>
                  <a:outerShdw blurRad="80000" dist="40000" dir="5040000" algn="tl">
                    <a:srgbClr val="000000">
                      <a:alpha val="30000"/>
                    </a:srgbClr>
                  </a:outerShdw>
                </a:effectLst>
              </a:rPr>
              <a:t>PRÉVENTION</a:t>
            </a:r>
          </a:p>
        </p:txBody>
      </p:sp>
      <p:sp>
        <p:nvSpPr>
          <p:cNvPr id="11" name="ZoneTexte 10"/>
          <p:cNvSpPr txBox="1"/>
          <p:nvPr/>
        </p:nvSpPr>
        <p:spPr>
          <a:xfrm>
            <a:off x="394612" y="2863284"/>
            <a:ext cx="925253" cy="276999"/>
          </a:xfrm>
          <a:prstGeom prst="rect">
            <a:avLst/>
          </a:prstGeom>
          <a:noFill/>
        </p:spPr>
        <p:txBody>
          <a:bodyPr wrap="none" rtlCol="0">
            <a:spAutoFit/>
          </a:bodyPr>
          <a:lstStyle/>
          <a:p>
            <a:r>
              <a:rPr lang="fr-CA" sz="1200" dirty="0">
                <a:solidFill>
                  <a:schemeClr val="bg1"/>
                </a:solidFill>
              </a:rPr>
              <a:t>GÉNÉTIQUE</a:t>
            </a:r>
          </a:p>
        </p:txBody>
      </p:sp>
      <p:sp>
        <p:nvSpPr>
          <p:cNvPr id="12" name="ZoneTexte 11"/>
          <p:cNvSpPr txBox="1"/>
          <p:nvPr/>
        </p:nvSpPr>
        <p:spPr>
          <a:xfrm>
            <a:off x="4788071" y="1497242"/>
            <a:ext cx="1061509" cy="276999"/>
          </a:xfrm>
          <a:prstGeom prst="rect">
            <a:avLst/>
          </a:prstGeom>
          <a:noFill/>
        </p:spPr>
        <p:txBody>
          <a:bodyPr wrap="none" rtlCol="0">
            <a:spAutoFit/>
          </a:bodyPr>
          <a:lstStyle/>
          <a:p>
            <a:r>
              <a:rPr lang="fr-CA" sz="1200" dirty="0">
                <a:solidFill>
                  <a:schemeClr val="bg1"/>
                </a:solidFill>
              </a:rPr>
              <a:t>MOUVEMENT</a:t>
            </a:r>
          </a:p>
        </p:txBody>
      </p:sp>
      <p:sp>
        <p:nvSpPr>
          <p:cNvPr id="13" name="ZoneTexte 12"/>
          <p:cNvSpPr txBox="1"/>
          <p:nvPr/>
        </p:nvSpPr>
        <p:spPr>
          <a:xfrm>
            <a:off x="6407083" y="1865728"/>
            <a:ext cx="1368152" cy="276999"/>
          </a:xfrm>
          <a:prstGeom prst="rect">
            <a:avLst/>
          </a:prstGeom>
          <a:noFill/>
        </p:spPr>
        <p:txBody>
          <a:bodyPr wrap="square" rtlCol="0">
            <a:spAutoFit/>
          </a:bodyPr>
          <a:lstStyle/>
          <a:p>
            <a:r>
              <a:rPr lang="fr-CA" sz="1200" dirty="0">
                <a:solidFill>
                  <a:schemeClr val="bg1"/>
                </a:solidFill>
              </a:rPr>
              <a:t>ENVIRONNEMENT</a:t>
            </a:r>
          </a:p>
        </p:txBody>
      </p:sp>
      <p:sp>
        <p:nvSpPr>
          <p:cNvPr id="14" name="ZoneTexte 13"/>
          <p:cNvSpPr txBox="1"/>
          <p:nvPr/>
        </p:nvSpPr>
        <p:spPr>
          <a:xfrm>
            <a:off x="3550710" y="2563415"/>
            <a:ext cx="1752531" cy="954107"/>
          </a:xfrm>
          <a:prstGeom prst="rect">
            <a:avLst/>
          </a:prstGeom>
          <a:noFill/>
        </p:spPr>
        <p:txBody>
          <a:bodyPr wrap="none" rtlCol="0">
            <a:spAutoFit/>
          </a:bodyPr>
          <a:lstStyle/>
          <a:p>
            <a:pPr algn="ctr"/>
            <a:r>
              <a:rPr lang="fr-CA" sz="2800" dirty="0"/>
              <a:t>Malaise</a:t>
            </a:r>
          </a:p>
          <a:p>
            <a:pPr algn="ctr"/>
            <a:r>
              <a:rPr lang="fr-CA" sz="2800" dirty="0"/>
              <a:t>Symptôme</a:t>
            </a:r>
          </a:p>
        </p:txBody>
      </p:sp>
      <p:cxnSp>
        <p:nvCxnSpPr>
          <p:cNvPr id="16" name="Connecteur droit avec flèche 15"/>
          <p:cNvCxnSpPr/>
          <p:nvPr/>
        </p:nvCxnSpPr>
        <p:spPr>
          <a:xfrm flipH="1">
            <a:off x="2941932" y="3517522"/>
            <a:ext cx="704886" cy="703566"/>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a:off x="5015189" y="3615407"/>
            <a:ext cx="759901" cy="605681"/>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20" name="Ellipse 19"/>
          <p:cNvSpPr/>
          <p:nvPr/>
        </p:nvSpPr>
        <p:spPr>
          <a:xfrm>
            <a:off x="1035576" y="3994557"/>
            <a:ext cx="1800199" cy="15841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ZoneTexte 20"/>
          <p:cNvSpPr txBox="1"/>
          <p:nvPr/>
        </p:nvSpPr>
        <p:spPr>
          <a:xfrm>
            <a:off x="1202180" y="4232616"/>
            <a:ext cx="1503938" cy="923330"/>
          </a:xfrm>
          <a:prstGeom prst="rect">
            <a:avLst/>
          </a:prstGeom>
          <a:noFill/>
        </p:spPr>
        <p:txBody>
          <a:bodyPr wrap="none" rtlCol="0">
            <a:spAutoFit/>
          </a:bodyPr>
          <a:lstStyle/>
          <a:p>
            <a:r>
              <a:rPr lang="fr-CA" b="1" dirty="0"/>
              <a:t>APPROCHE </a:t>
            </a:r>
          </a:p>
          <a:p>
            <a:r>
              <a:rPr lang="fr-CA" b="1" dirty="0"/>
              <a:t>MÉDICALE</a:t>
            </a:r>
          </a:p>
          <a:p>
            <a:r>
              <a:rPr lang="fr-CA" b="1" dirty="0"/>
              <a:t>SCIENTIFIQUE</a:t>
            </a:r>
          </a:p>
        </p:txBody>
      </p:sp>
      <p:sp>
        <p:nvSpPr>
          <p:cNvPr id="22" name="Ellipse 21"/>
          <p:cNvSpPr/>
          <p:nvPr/>
        </p:nvSpPr>
        <p:spPr>
          <a:xfrm>
            <a:off x="5924542" y="4077072"/>
            <a:ext cx="1800199" cy="15016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ZoneTexte 22"/>
          <p:cNvSpPr txBox="1"/>
          <p:nvPr/>
        </p:nvSpPr>
        <p:spPr>
          <a:xfrm>
            <a:off x="6266193" y="4504737"/>
            <a:ext cx="1200778" cy="646331"/>
          </a:xfrm>
          <a:prstGeom prst="rect">
            <a:avLst/>
          </a:prstGeom>
          <a:noFill/>
        </p:spPr>
        <p:txBody>
          <a:bodyPr wrap="none" rtlCol="0">
            <a:spAutoFit/>
          </a:bodyPr>
          <a:lstStyle/>
          <a:p>
            <a:r>
              <a:rPr lang="fr-CA" b="1" dirty="0"/>
              <a:t>MÉDECINE</a:t>
            </a:r>
          </a:p>
          <a:p>
            <a:r>
              <a:rPr lang="fr-CA" b="1" dirty="0"/>
              <a:t>INTÉGRÉE</a:t>
            </a:r>
          </a:p>
        </p:txBody>
      </p:sp>
      <p:sp>
        <p:nvSpPr>
          <p:cNvPr id="24" name="ZoneTexte 23"/>
          <p:cNvSpPr txBox="1"/>
          <p:nvPr/>
        </p:nvSpPr>
        <p:spPr>
          <a:xfrm>
            <a:off x="2941932" y="5622650"/>
            <a:ext cx="2918619" cy="338554"/>
          </a:xfrm>
          <a:prstGeom prst="rect">
            <a:avLst/>
          </a:prstGeom>
          <a:noFill/>
        </p:spPr>
        <p:txBody>
          <a:bodyPr wrap="none" rtlCol="0">
            <a:spAutoFit/>
          </a:bodyPr>
          <a:lstStyle/>
          <a:p>
            <a:r>
              <a:rPr lang="fr-CA" sz="1600" b="1" dirty="0"/>
              <a:t>INVESTIGATION ET TRAITEMENT</a:t>
            </a:r>
          </a:p>
        </p:txBody>
      </p:sp>
      <p:sp>
        <p:nvSpPr>
          <p:cNvPr id="25" name="ZoneTexte 24"/>
          <p:cNvSpPr txBox="1"/>
          <p:nvPr/>
        </p:nvSpPr>
        <p:spPr>
          <a:xfrm>
            <a:off x="1935676" y="6117409"/>
            <a:ext cx="4797633" cy="369332"/>
          </a:xfrm>
          <a:prstGeom prst="rect">
            <a:avLst/>
          </a:prstGeom>
          <a:solidFill>
            <a:srgbClr val="FFC000"/>
          </a:solidFill>
          <a:ln>
            <a:solidFill>
              <a:srgbClr val="FFC000"/>
            </a:solidFill>
          </a:ln>
        </p:spPr>
        <p:txBody>
          <a:bodyPr wrap="square" rtlCol="0">
            <a:spAutoFit/>
          </a:bodyPr>
          <a:lstStyle/>
          <a:p>
            <a:r>
              <a:rPr lang="fr-CA" dirty="0">
                <a:solidFill>
                  <a:srgbClr val="FF0000"/>
                </a:solidFill>
              </a:rPr>
              <a:t>PROCESSUS DE GUÉRISON ET DE CROISSANCE</a:t>
            </a:r>
          </a:p>
        </p:txBody>
      </p:sp>
      <p:cxnSp>
        <p:nvCxnSpPr>
          <p:cNvPr id="37" name="Connecteur droit 36"/>
          <p:cNvCxnSpPr/>
          <p:nvPr/>
        </p:nvCxnSpPr>
        <p:spPr>
          <a:xfrm>
            <a:off x="1806223" y="6381329"/>
            <a:ext cx="258907"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flipV="1">
            <a:off x="1783646" y="5703073"/>
            <a:ext cx="22577" cy="718437"/>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p:nvPr/>
        </p:nvCxnSpPr>
        <p:spPr>
          <a:xfrm flipH="1" flipV="1">
            <a:off x="6885263" y="5711504"/>
            <a:ext cx="25783" cy="701573"/>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a:off x="6519811" y="6381329"/>
            <a:ext cx="365452"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07504" y="476672"/>
            <a:ext cx="8928992" cy="61926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 8A8</a:t>
            </a:r>
          </a:p>
        </p:txBody>
      </p:sp>
      <p:sp>
        <p:nvSpPr>
          <p:cNvPr id="27" name="Rectangle 26"/>
          <p:cNvSpPr/>
          <p:nvPr/>
        </p:nvSpPr>
        <p:spPr>
          <a:xfrm>
            <a:off x="1838921" y="-99392"/>
            <a:ext cx="5264070"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6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Concept de santé globale </a:t>
            </a:r>
            <a:endParaRPr lang="fr-FR"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811861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51520" y="100372"/>
            <a:ext cx="8892655" cy="643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fr-CA" altLang="fr-FR" sz="2000" b="0" i="0" u="none" strike="noStrike" cap="none" normalizeH="0" baseline="0" dirty="0">
              <a:ln>
                <a:noFill/>
              </a:ln>
              <a:solidFill>
                <a:schemeClr val="tx1"/>
              </a:solidFill>
              <a:effectLst/>
              <a:latin typeface="Arial Black" pitchFamily="34"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fr-CA" altLang="fr-FR" sz="2000" b="0" i="0" u="none" strike="noStrike" cap="none" normalizeH="0" baseline="0" dirty="0">
                <a:ln>
                  <a:noFill/>
                </a:ln>
                <a:solidFill>
                  <a:schemeClr val="tx1"/>
                </a:solidFill>
                <a:effectLst/>
                <a:latin typeface="Arial Black" pitchFamily="34" charset="0"/>
                <a:ea typeface="Times New Roman" pitchFamily="18" charset="0"/>
                <a:cs typeface="Times New Roman" pitchFamily="18" charset="0"/>
              </a:rPr>
              <a:t>Jean Drouin  M.D.</a:t>
            </a:r>
            <a:endParaRPr kumimoji="0" lang="fr-CA" altLang="fr-FR" sz="6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endParaRPr lang="fr-CA" altLang="fr-FR" sz="600" dirty="0">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fr-CA" altLang="fr-FR" sz="6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CA" altLang="fr-F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Diplôme  </a:t>
            </a:r>
            <a:r>
              <a:rPr kumimoji="0" lang="fr-CA" altLang="fr-FR" sz="1200" b="1"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Médecine</a:t>
            </a:r>
            <a:r>
              <a:rPr kumimoji="0" lang="fr-CA" altLang="fr-F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l’Université Laval, Québec  (</a:t>
            </a:r>
            <a:r>
              <a:rPr kumimoji="0" lang="fr-CA" altLang="fr-FR" sz="1200" b="1"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1973</a:t>
            </a:r>
            <a:r>
              <a:rPr kumimoji="0" lang="fr-CA" altLang="fr-F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MD et LMCC.</a:t>
            </a:r>
            <a:endParaRPr kumimoji="0" lang="fr-CA" altLang="fr-FR"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CA" altLang="fr-FR" sz="1200" b="1"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Professeur de clinique</a:t>
            </a:r>
            <a:r>
              <a:rPr kumimoji="0" lang="fr-CA" altLang="fr-F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au département de Médecine Familiale, Université Laval, Québec. </a:t>
            </a:r>
            <a:endParaRPr kumimoji="0" lang="fr-CA" altLang="fr-FR"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CA" altLang="fr-FR" sz="1200" b="1"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Professeur chargé de cours</a:t>
            </a:r>
            <a:r>
              <a:rPr kumimoji="0" lang="fr-CA" altLang="fr-F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à L’Université Laval, Québec, Pathologie humaine.1979-2013</a:t>
            </a:r>
            <a:endParaRPr kumimoji="0" lang="fr-CA" altLang="fr-FR"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CA" altLang="fr-FR" sz="1200" b="1"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Professeur chargé de cours</a:t>
            </a:r>
            <a:r>
              <a:rPr kumimoji="0" lang="fr-CA" altLang="fr-F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à L’Université Laval, Québec, physiopathologie et pharmacothérapie en santé de la femme et de l’homme, Faculté de Pharmacie, 2010-</a:t>
            </a:r>
            <a:endParaRPr kumimoji="0" lang="fr-CA" altLang="fr-FR"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CA" altLang="fr-FR" sz="1200" b="1"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Chef de service</a:t>
            </a:r>
            <a:r>
              <a:rPr kumimoji="0" lang="fr-CA" altLang="fr-F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Clinique de Planning familial du CHU de Québec ( CHUL) 2001- 2021</a:t>
            </a:r>
            <a:endParaRPr kumimoji="0" lang="fr-CA" altLang="fr-FR"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CA" altLang="fr-FR" sz="1200" b="1"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Pratique médicale </a:t>
            </a:r>
            <a:r>
              <a:rPr kumimoji="0" lang="fr-CA" altLang="fr-FR" sz="1200" b="0"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en médecine </a:t>
            </a:r>
            <a:r>
              <a:rPr kumimoji="0" lang="fr-CA" altLang="fr-F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privée, ménopause et andropause, Clinique Lacroix, Médecine privée, 2021-</a:t>
            </a:r>
            <a:endParaRPr kumimoji="0" lang="fr-CA" altLang="fr-FR"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CA" altLang="fr-FR" sz="1200" b="1"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Directeur</a:t>
            </a:r>
            <a:r>
              <a:rPr kumimoji="0" lang="fr-CA" altLang="fr-FR" sz="1200" b="1"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a:t>
            </a:r>
            <a:r>
              <a:rPr kumimoji="0" lang="fr-CA" altLang="fr-FR" sz="1200" b="1"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Fondateur</a:t>
            </a:r>
            <a:r>
              <a:rPr kumimoji="0" lang="fr-CA" altLang="fr-F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de la clinique d’Andropause de Québec.1999-</a:t>
            </a:r>
            <a:endParaRPr kumimoji="0" lang="fr-CA" altLang="fr-FR"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CA" altLang="fr-FR" sz="1200" b="1"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Pratique </a:t>
            </a:r>
            <a:r>
              <a:rPr kumimoji="0" lang="fr-CA" altLang="fr-FR" sz="1200" b="1" i="1" u="none" strike="noStrike" cap="none" normalizeH="0" baseline="0" dirty="0" err="1">
                <a:ln>
                  <a:noFill/>
                </a:ln>
                <a:solidFill>
                  <a:schemeClr val="tx1"/>
                </a:solidFill>
                <a:effectLst/>
                <a:latin typeface="Arial" pitchFamily="34" charset="0"/>
                <a:ea typeface="Times New Roman" pitchFamily="18" charset="0"/>
                <a:cs typeface="Times New Roman" pitchFamily="18" charset="0"/>
              </a:rPr>
              <a:t>interdiciplinaire</a:t>
            </a:r>
            <a:r>
              <a:rPr kumimoji="0" lang="fr-CA" altLang="fr-FR" sz="1200" b="1"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a:t>
            </a:r>
            <a:r>
              <a:rPr kumimoji="0" lang="fr-CA" altLang="fr-F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à la Clinique du genoux : Équilibre.2020- </a:t>
            </a:r>
            <a:endParaRPr kumimoji="0" lang="fr-CA" altLang="fr-FR"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CA" altLang="fr-FR" sz="1200" b="1"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Responsable du Colloque annuel en santé de l’homme, </a:t>
            </a:r>
            <a:r>
              <a:rPr kumimoji="0" lang="fr-CA" altLang="fr-F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2005-</a:t>
            </a:r>
            <a:r>
              <a:rPr kumimoji="0" lang="fr-CA" altLang="fr-FR" sz="1200" b="1"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a:t>
            </a:r>
            <a:endParaRPr kumimoji="0" lang="fr-CA" altLang="fr-FR"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CA" altLang="fr-FR" sz="1200" b="1"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Chroniqueur et vulgarisateur</a:t>
            </a:r>
            <a:r>
              <a:rPr kumimoji="0" lang="fr-CA" altLang="fr-F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en santé dans les médias (Radio, TV) CKRL chronique hebdomadaire, 2017-</a:t>
            </a:r>
            <a:endParaRPr kumimoji="0" lang="fr-CA" altLang="fr-FR"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CA" altLang="fr-FR" sz="1200" b="1"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Responsable de formations et d’ateliers</a:t>
            </a:r>
            <a:r>
              <a:rPr kumimoji="0" lang="fr-CA" altLang="fr-F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sur « </a:t>
            </a:r>
            <a:r>
              <a:rPr kumimoji="0" lang="fr-CA" altLang="fr-FR" sz="1200" b="0" i="1" u="sng" strike="noStrike" cap="none" normalizeH="0" baseline="0" dirty="0">
                <a:ln>
                  <a:noFill/>
                </a:ln>
                <a:solidFill>
                  <a:schemeClr val="tx1"/>
                </a:solidFill>
                <a:effectLst/>
                <a:latin typeface="Arial" pitchFamily="34" charset="0"/>
                <a:ea typeface="Times New Roman" pitchFamily="18" charset="0"/>
                <a:cs typeface="Times New Roman" pitchFamily="18" charset="0"/>
              </a:rPr>
              <a:t>La gestion du stress et la qualité de vie au travail</a:t>
            </a:r>
            <a:r>
              <a:rPr kumimoji="0" lang="fr-CA" altLang="fr-F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a:t>
            </a:r>
            <a:endParaRPr kumimoji="0" lang="fr-CA" altLang="fr-FR" sz="6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CA" altLang="fr-F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et sur « </a:t>
            </a:r>
            <a:r>
              <a:rPr kumimoji="0" lang="fr-CA" altLang="fr-FR" sz="1200" b="0" i="1" u="sng" strike="noStrike" cap="none" normalizeH="0" baseline="0" dirty="0">
                <a:ln>
                  <a:noFill/>
                </a:ln>
                <a:solidFill>
                  <a:schemeClr val="tx1"/>
                </a:solidFill>
                <a:effectLst/>
                <a:latin typeface="Arial" pitchFamily="34" charset="0"/>
                <a:ea typeface="Times New Roman" pitchFamily="18" charset="0"/>
                <a:cs typeface="Times New Roman" pitchFamily="18" charset="0"/>
              </a:rPr>
              <a:t>La préparation à la retraite en santé</a:t>
            </a:r>
            <a:r>
              <a:rPr kumimoji="0" lang="fr-CA" altLang="fr-F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 pour des programmes d’aide aux employés d’organismes publics, </a:t>
            </a:r>
            <a:r>
              <a:rPr kumimoji="0" lang="fr-CA" altLang="fr-FR" sz="1200" b="0" i="0" u="none" strike="noStrike" cap="none" normalizeH="0" baseline="0" dirty="0" err="1">
                <a:ln>
                  <a:noFill/>
                </a:ln>
                <a:solidFill>
                  <a:schemeClr val="tx1"/>
                </a:solidFill>
                <a:effectLst/>
                <a:latin typeface="Arial" pitchFamily="34" charset="0"/>
                <a:ea typeface="Times New Roman" pitchFamily="18" charset="0"/>
                <a:cs typeface="Times New Roman" pitchFamily="18" charset="0"/>
              </a:rPr>
              <a:t>para-publics</a:t>
            </a:r>
            <a:r>
              <a:rPr kumimoji="0" lang="fr-CA" altLang="fr-F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et privés à travers tout le Québec.</a:t>
            </a:r>
            <a:endParaRPr kumimoji="0" lang="fr-CA" altLang="fr-FR" sz="6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CA" altLang="fr-FR" sz="1200" b="1"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Conseiller médical et enseignement</a:t>
            </a:r>
            <a:r>
              <a:rPr kumimoji="0" lang="fr-CA" altLang="fr-F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sur la médecine intégrative pour différents groupes de professionnels de la santé.</a:t>
            </a:r>
            <a:endParaRPr kumimoji="0" lang="fr-CA" altLang="fr-FR"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CA" altLang="fr-FR" sz="1200" b="1"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Conférencier </a:t>
            </a:r>
            <a:r>
              <a:rPr kumimoji="0" lang="fr-CA" altLang="fr-F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sur la médecine intégrative  en Santé au Québec (Université Laval) et à l’étranger. </a:t>
            </a:r>
            <a:endParaRPr kumimoji="0" lang="fr-CA" altLang="fr-FR"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CA" altLang="fr-FR" sz="1200" b="1"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Consultant à la rédaction </a:t>
            </a:r>
            <a:r>
              <a:rPr kumimoji="0" lang="fr-CA" altLang="fr-F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de deux ouvrages pour Sélection du </a:t>
            </a:r>
            <a:r>
              <a:rPr kumimoji="0" lang="fr-CA" altLang="fr-FR" sz="1200" b="0" i="0" u="none" strike="noStrike" cap="none" normalizeH="0" baseline="0" dirty="0" err="1">
                <a:ln>
                  <a:noFill/>
                </a:ln>
                <a:solidFill>
                  <a:schemeClr val="tx1"/>
                </a:solidFill>
                <a:effectLst/>
                <a:latin typeface="Arial" pitchFamily="34" charset="0"/>
                <a:ea typeface="Times New Roman" pitchFamily="18" charset="0"/>
                <a:cs typeface="Times New Roman" pitchFamily="18" charset="0"/>
              </a:rPr>
              <a:t>Readers</a:t>
            </a:r>
            <a:r>
              <a:rPr kumimoji="0" lang="fr-CA" altLang="fr-F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Digest :</a:t>
            </a:r>
            <a:endParaRPr kumimoji="0" lang="fr-CA" altLang="fr-FR" sz="6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CA" altLang="fr-F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a:t>
            </a:r>
            <a:r>
              <a:rPr kumimoji="0" lang="fr-CA" altLang="fr-FR" sz="1200" b="0" i="1" u="sng" strike="noStrike" cap="none" normalizeH="0" baseline="0" dirty="0">
                <a:ln>
                  <a:noFill/>
                </a:ln>
                <a:solidFill>
                  <a:schemeClr val="tx1"/>
                </a:solidFill>
                <a:effectLst/>
                <a:latin typeface="Arial" pitchFamily="34" charset="0"/>
                <a:ea typeface="Times New Roman" pitchFamily="18" charset="0"/>
                <a:cs typeface="Times New Roman" pitchFamily="18" charset="0"/>
              </a:rPr>
              <a:t>Vaincre la douleur</a:t>
            </a:r>
            <a:r>
              <a:rPr kumimoji="0" lang="fr-CA" altLang="fr-FR" sz="1200" b="0"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 </a:t>
            </a:r>
            <a:r>
              <a:rPr kumimoji="0" lang="fr-CA" altLang="fr-F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et </a:t>
            </a:r>
            <a:r>
              <a:rPr kumimoji="0" lang="fr-CA" altLang="fr-FR" sz="1200" b="0"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a:t>
            </a:r>
            <a:r>
              <a:rPr kumimoji="0" lang="fr-CA" altLang="fr-FR" sz="1200" b="0" i="1" u="sng" strike="noStrike" cap="none" normalizeH="0" baseline="0" dirty="0">
                <a:ln>
                  <a:noFill/>
                </a:ln>
                <a:solidFill>
                  <a:schemeClr val="tx1"/>
                </a:solidFill>
                <a:effectLst/>
                <a:latin typeface="Arial" pitchFamily="34" charset="0"/>
                <a:ea typeface="Times New Roman" pitchFamily="18" charset="0"/>
                <a:cs typeface="Times New Roman" pitchFamily="18" charset="0"/>
              </a:rPr>
              <a:t>La médecine de la Nature</a:t>
            </a:r>
            <a:r>
              <a:rPr kumimoji="0" lang="fr-CA" altLang="fr-FR" sz="1200" b="0"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a:t>
            </a:r>
            <a:endParaRPr kumimoji="0" lang="fr-CA" altLang="fr-FR" sz="6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CA" altLang="fr-FR" sz="1200" b="1"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Conseiller expert </a:t>
            </a:r>
            <a:r>
              <a:rPr kumimoji="0" lang="fr-CA" altLang="fr-F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dans plusieurs causes en comité de discipline de corporations professionnelles. (pharmacie, médecine.</a:t>
            </a:r>
            <a:endParaRPr kumimoji="0" lang="fr-CA" altLang="fr-FR"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CA" altLang="fr-FR" sz="1200" b="1"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Auteur du livre</a:t>
            </a:r>
            <a:r>
              <a:rPr kumimoji="0" lang="fr-CA" altLang="fr-FR" sz="1200" b="0"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 </a:t>
            </a:r>
            <a:r>
              <a:rPr kumimoji="0" lang="fr-CA" altLang="fr-FR" sz="1200" b="0" i="1" u="sng" strike="noStrike" cap="none" normalizeH="0" baseline="0" dirty="0">
                <a:ln>
                  <a:noFill/>
                </a:ln>
                <a:solidFill>
                  <a:schemeClr val="tx1"/>
                </a:solidFill>
                <a:effectLst/>
                <a:latin typeface="Arial" pitchFamily="34" charset="0"/>
                <a:ea typeface="Times New Roman" pitchFamily="18" charset="0"/>
                <a:cs typeface="Times New Roman" pitchFamily="18" charset="0"/>
              </a:rPr>
              <a:t>Guérir sa vie</a:t>
            </a:r>
            <a:r>
              <a:rPr kumimoji="0" lang="fr-CA" altLang="fr-FR" sz="1200" b="0"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  Éditions  Le Dauphin Blanc, 2006.</a:t>
            </a:r>
            <a:endParaRPr kumimoji="0" lang="fr-CA" altLang="fr-FR"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CA" altLang="fr-FR" sz="1200" b="1"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Auteur du livre </a:t>
            </a:r>
            <a:r>
              <a:rPr kumimoji="0" lang="fr-CA" altLang="fr-FR" sz="1200" b="0"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a:t>
            </a:r>
            <a:r>
              <a:rPr kumimoji="0" lang="fr-CA" altLang="fr-FR" sz="1200" b="0" i="1" u="sng" strike="noStrike" cap="none" normalizeH="0" baseline="0" dirty="0">
                <a:ln>
                  <a:noFill/>
                </a:ln>
                <a:solidFill>
                  <a:schemeClr val="tx1"/>
                </a:solidFill>
                <a:effectLst/>
                <a:latin typeface="Arial" pitchFamily="34" charset="0"/>
                <a:ea typeface="Times New Roman" pitchFamily="18" charset="0"/>
                <a:cs typeface="Times New Roman" pitchFamily="18" charset="0"/>
              </a:rPr>
              <a:t>Vieillir en jeunesse</a:t>
            </a:r>
            <a:r>
              <a:rPr kumimoji="0" lang="fr-CA" altLang="fr-FR" sz="1200" b="0"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  Éditions  Le Dauphin Blanc, 2008.</a:t>
            </a:r>
            <a:endParaRPr kumimoji="0" lang="fr-CA" altLang="fr-FR"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CA" altLang="fr-FR" sz="1200" b="1"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Auteur du livre </a:t>
            </a:r>
            <a:r>
              <a:rPr kumimoji="0" lang="fr-CA" altLang="fr-FR" sz="1200" b="0"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a:t>
            </a:r>
            <a:r>
              <a:rPr kumimoji="0" lang="fr-CA" altLang="fr-FR" sz="1200" b="0" i="1" u="sng" strike="noStrike" cap="none" normalizeH="0" baseline="0" dirty="0">
                <a:ln>
                  <a:noFill/>
                </a:ln>
                <a:solidFill>
                  <a:schemeClr val="tx1"/>
                </a:solidFill>
                <a:effectLst/>
                <a:latin typeface="Arial" pitchFamily="34" charset="0"/>
                <a:ea typeface="Times New Roman" pitchFamily="18" charset="0"/>
                <a:cs typeface="Times New Roman" pitchFamily="18" charset="0"/>
              </a:rPr>
              <a:t>Le couple en pause</a:t>
            </a:r>
            <a:r>
              <a:rPr kumimoji="0" lang="fr-CA" altLang="fr-FR" sz="1200" b="0"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  Éditions  Le Dauphin Blanc, 2013.</a:t>
            </a:r>
            <a:endParaRPr kumimoji="0" lang="fr-CA" altLang="fr-FR"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CA" altLang="fr-FR" sz="1200" b="1"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Co-auteur du livre</a:t>
            </a:r>
            <a:r>
              <a:rPr kumimoji="0" lang="fr-CA" altLang="fr-FR" sz="1200" b="0"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 </a:t>
            </a:r>
            <a:r>
              <a:rPr kumimoji="0" lang="fr-CA" altLang="fr-FR" sz="1200" b="0" i="1" u="sng" strike="noStrike" cap="none" normalizeH="0" baseline="0" dirty="0">
                <a:ln>
                  <a:noFill/>
                </a:ln>
                <a:solidFill>
                  <a:schemeClr val="tx1"/>
                </a:solidFill>
                <a:effectLst/>
                <a:latin typeface="Arial" pitchFamily="34" charset="0"/>
                <a:ea typeface="Times New Roman" pitchFamily="18" charset="0"/>
                <a:cs typeface="Times New Roman" pitchFamily="18" charset="0"/>
              </a:rPr>
              <a:t>Les Exercices qui vous soignent</a:t>
            </a:r>
            <a:r>
              <a:rPr kumimoji="0" lang="fr-CA" altLang="fr-FR" sz="1200" b="0"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»,Tome I, II et III, Les éditions de l’Homme,  2011, 2014 et 2015.</a:t>
            </a:r>
            <a:endParaRPr kumimoji="0" lang="fr-CA" altLang="fr-FR"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CA" altLang="fr-FR" sz="1200" b="1"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Co-auteur du livre</a:t>
            </a:r>
            <a:r>
              <a:rPr kumimoji="0" lang="fr-CA" altLang="fr-FR" sz="1200" b="0"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 </a:t>
            </a:r>
            <a:r>
              <a:rPr kumimoji="0" lang="fr-CA" altLang="fr-FR" sz="1200" b="0" i="1" u="sng" strike="noStrike" cap="none" normalizeH="0" baseline="0" dirty="0">
                <a:ln>
                  <a:noFill/>
                </a:ln>
                <a:solidFill>
                  <a:schemeClr val="tx1"/>
                </a:solidFill>
                <a:effectLst/>
                <a:latin typeface="Arial" pitchFamily="34" charset="0"/>
                <a:ea typeface="Times New Roman" pitchFamily="18" charset="0"/>
                <a:cs typeface="Times New Roman" pitchFamily="18" charset="0"/>
              </a:rPr>
              <a:t>Se mettre en forme avec  la marche</a:t>
            </a:r>
            <a:r>
              <a:rPr kumimoji="0" lang="fr-CA" altLang="fr-FR" sz="1200" b="0"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 Les Éditions de L’Homme, 2018.</a:t>
            </a:r>
            <a:endParaRPr kumimoji="0" lang="fr-CA" altLang="fr-FR"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CA" altLang="fr-FR" sz="1200" b="1"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Co-auteur du livre </a:t>
            </a:r>
            <a:r>
              <a:rPr kumimoji="0" lang="fr-CA" altLang="fr-FR" sz="1200" b="0" i="1" u="sng" strike="noStrike" cap="none" normalizeH="0" baseline="0" dirty="0">
                <a:ln>
                  <a:noFill/>
                </a:ln>
                <a:solidFill>
                  <a:schemeClr val="tx1"/>
                </a:solidFill>
                <a:effectLst/>
                <a:latin typeface="Arial" pitchFamily="34" charset="0"/>
                <a:ea typeface="Times New Roman" pitchFamily="18" charset="0"/>
                <a:cs typeface="Times New Roman" pitchFamily="18" charset="0"/>
              </a:rPr>
              <a:t>« Des Gars dans les Plats</a:t>
            </a:r>
            <a:r>
              <a:rPr kumimoji="0" lang="fr-CA" altLang="fr-FR" sz="1200" b="0"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 au compte de l’auteur, 2019.    </a:t>
            </a:r>
            <a:endParaRPr kumimoji="0" lang="fr-CA" altLang="fr-FR"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CA" altLang="fr-FR" sz="1200" b="1"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Membre</a:t>
            </a:r>
            <a:r>
              <a:rPr kumimoji="0" lang="fr-CA" altLang="fr-F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de l’Union des Artistes du Québec.</a:t>
            </a:r>
            <a:endParaRPr kumimoji="0" lang="fr-CA" altLang="fr-FR"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CA" altLang="fr-FR" sz="1200" b="1"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Formation</a:t>
            </a:r>
            <a:r>
              <a:rPr kumimoji="0" lang="fr-CA" altLang="fr-F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en Médecine Chinoise : l’</a:t>
            </a:r>
            <a:r>
              <a:rPr kumimoji="0" lang="fr-CA" altLang="fr-FR" sz="1200" b="1"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Acupuncture</a:t>
            </a:r>
            <a:r>
              <a:rPr kumimoji="0" lang="fr-CA" altLang="fr-F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(1980)</a:t>
            </a:r>
            <a:endParaRPr kumimoji="0" lang="fr-CA" altLang="fr-FR"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CA" altLang="fr-FR" sz="1200" b="1"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Formation</a:t>
            </a:r>
            <a:r>
              <a:rPr kumimoji="0" lang="fr-CA" altLang="fr-F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en médecine manuelle : l’</a:t>
            </a:r>
            <a:r>
              <a:rPr kumimoji="0" lang="fr-CA" altLang="fr-FR" sz="1200" b="1"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Ostéopathie  D.O. </a:t>
            </a:r>
            <a:r>
              <a:rPr kumimoji="0" lang="fr-CA" altLang="fr-F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(1986)</a:t>
            </a:r>
            <a:endParaRPr kumimoji="0" lang="fr-CA" altLang="fr-FR"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CA" altLang="fr-FR" sz="1200" b="1"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Formation</a:t>
            </a:r>
            <a:r>
              <a:rPr kumimoji="0" lang="fr-CA" altLang="fr-F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en médecine naturelle : l’</a:t>
            </a:r>
            <a:r>
              <a:rPr kumimoji="0" lang="fr-CA" altLang="fr-FR" sz="1200" b="1" i="1" u="none" strike="noStrike" cap="none" normalizeH="0" baseline="0" dirty="0">
                <a:ln>
                  <a:noFill/>
                </a:ln>
                <a:solidFill>
                  <a:schemeClr val="tx1"/>
                </a:solidFill>
                <a:effectLst/>
                <a:latin typeface="Arial" pitchFamily="34" charset="0"/>
                <a:ea typeface="Times New Roman" pitchFamily="18" charset="0"/>
                <a:cs typeface="Times New Roman" pitchFamily="18" charset="0"/>
              </a:rPr>
              <a:t>Homéopathie</a:t>
            </a:r>
            <a:r>
              <a:rPr kumimoji="0" lang="fr-CA" altLang="fr-FR" sz="12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(1990)</a:t>
            </a:r>
            <a:endParaRPr kumimoji="0" lang="fr-CA" altLang="fr-FR" sz="6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CA" altLang="fr-FR" sz="1200" b="1"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Révisé </a:t>
            </a:r>
            <a:r>
              <a:rPr lang="fr-CA" altLang="fr-FR" sz="1200" b="1" dirty="0" err="1">
                <a:latin typeface="Arial" pitchFamily="34" charset="0"/>
                <a:ea typeface="Times New Roman" pitchFamily="18" charset="0"/>
                <a:cs typeface="Times New Roman" pitchFamily="18" charset="0"/>
              </a:rPr>
              <a:t>janv</a:t>
            </a:r>
            <a:r>
              <a:rPr kumimoji="0" lang="fr-CA" altLang="fr-FR" sz="1200" b="1"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2023.</a:t>
            </a:r>
            <a:endParaRPr kumimoji="0" lang="fr-CA" altLang="fr-FR"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7956863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27584" y="2420888"/>
            <a:ext cx="7848872" cy="3579849"/>
          </a:xfrm>
        </p:spPr>
        <p:txBody>
          <a:bodyPr>
            <a:normAutofit/>
          </a:bodyPr>
          <a:lstStyle/>
          <a:p>
            <a:r>
              <a:rPr lang="fr-CA" sz="2400" dirty="0"/>
              <a:t>L’espérance de vie a continuer  d’augmenter au Canada depuis 10 ans, mais l’augmentation a été ralentie par la crise des opioïdes qui a fait augmenter le nombre de décès par surdoses. </a:t>
            </a:r>
          </a:p>
          <a:p>
            <a:endParaRPr lang="fr-CA" sz="2400" dirty="0"/>
          </a:p>
          <a:p>
            <a:r>
              <a:rPr lang="fr-CA" sz="2000" dirty="0"/>
              <a:t>                                                                    La Presse, 3 janvier 2020.</a:t>
            </a:r>
          </a:p>
        </p:txBody>
      </p:sp>
    </p:spTree>
    <p:extLst>
      <p:ext uri="{BB962C8B-B14F-4D97-AF65-F5344CB8AC3E}">
        <p14:creationId xmlns:p14="http://schemas.microsoft.com/office/powerpoint/2010/main" val="2202684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764704"/>
            <a:ext cx="6552728" cy="903000"/>
          </a:xfrm>
          <a:solidFill>
            <a:schemeClr val="accent3">
              <a:lumMod val="60000"/>
              <a:lumOff val="40000"/>
            </a:schemeClr>
          </a:solidFill>
        </p:spPr>
        <p:txBody>
          <a:bodyPr/>
          <a:lstStyle/>
          <a:p>
            <a:pPr algn="ctr"/>
            <a:r>
              <a:rPr lang="fr-CA" dirty="0"/>
              <a:t>RETRAITÉS TÔT OU TARD:</a:t>
            </a:r>
            <a:br>
              <a:rPr lang="fr-CA" dirty="0"/>
            </a:br>
            <a:r>
              <a:rPr lang="fr-CA" dirty="0"/>
              <a:t>Programme vers liberté 75!</a:t>
            </a:r>
          </a:p>
        </p:txBody>
      </p:sp>
      <p:sp>
        <p:nvSpPr>
          <p:cNvPr id="3" name="Espace réservé du contenu 2"/>
          <p:cNvSpPr>
            <a:spLocks noGrp="1"/>
          </p:cNvSpPr>
          <p:nvPr>
            <p:ph idx="1"/>
          </p:nvPr>
        </p:nvSpPr>
        <p:spPr>
          <a:xfrm>
            <a:off x="1115616" y="1844824"/>
            <a:ext cx="6912768" cy="4608512"/>
          </a:xfrm>
        </p:spPr>
        <p:txBody>
          <a:bodyPr>
            <a:normAutofit/>
          </a:bodyPr>
          <a:lstStyle/>
          <a:p>
            <a:r>
              <a:rPr lang="fr-CA" sz="2000" dirty="0"/>
              <a:t>65 – 66 ans en 1976-80</a:t>
            </a:r>
          </a:p>
          <a:p>
            <a:r>
              <a:rPr lang="fr-CA" sz="2000" dirty="0"/>
              <a:t>60 ans en 1992</a:t>
            </a:r>
          </a:p>
          <a:p>
            <a:r>
              <a:rPr lang="fr-CA" sz="2000" dirty="0"/>
              <a:t>57 ans en 1997</a:t>
            </a:r>
          </a:p>
          <a:p>
            <a:r>
              <a:rPr lang="fr-CA" sz="2400" dirty="0"/>
              <a:t>59 ans en 2000</a:t>
            </a:r>
          </a:p>
          <a:p>
            <a:r>
              <a:rPr lang="fr-CA" sz="2000" dirty="0"/>
              <a:t>62 ans en 2010 (sur une base initiative et volontaire)</a:t>
            </a:r>
          </a:p>
          <a:p>
            <a:r>
              <a:rPr lang="fr-CA" sz="2000" dirty="0"/>
              <a:t>62.7 ans en 2014</a:t>
            </a:r>
          </a:p>
          <a:p>
            <a:r>
              <a:rPr lang="fr-CA" sz="2000" dirty="0"/>
              <a:t>65 en 2016</a:t>
            </a:r>
          </a:p>
          <a:p>
            <a:r>
              <a:rPr lang="fr-CA" sz="2000" dirty="0"/>
              <a:t>66,8 en 2018</a:t>
            </a:r>
          </a:p>
          <a:p>
            <a:endParaRPr lang="fr-CA" sz="2000" dirty="0"/>
          </a:p>
        </p:txBody>
      </p:sp>
      <p:sp>
        <p:nvSpPr>
          <p:cNvPr id="4" name="Rectangle 3"/>
          <p:cNvSpPr/>
          <p:nvPr/>
        </p:nvSpPr>
        <p:spPr>
          <a:xfrm>
            <a:off x="1979712" y="5229200"/>
            <a:ext cx="6408712" cy="646331"/>
          </a:xfrm>
          <a:prstGeom prst="rect">
            <a:avLst/>
          </a:prstGeom>
        </p:spPr>
        <p:txBody>
          <a:bodyPr wrap="square">
            <a:spAutoFit/>
          </a:bodyPr>
          <a:lstStyle/>
          <a:p>
            <a:r>
              <a:rPr lang="fr-CA" dirty="0"/>
              <a:t>Et si l’âge cible de la retraite passerait graduellement de 65 à </a:t>
            </a:r>
            <a:r>
              <a:rPr lang="fr-CA" b="1" dirty="0"/>
              <a:t>67 ans</a:t>
            </a:r>
            <a:r>
              <a:rPr lang="fr-CA" dirty="0"/>
              <a:t> entre 2023 et 2029…</a:t>
            </a:r>
          </a:p>
        </p:txBody>
      </p:sp>
    </p:spTree>
    <p:extLst>
      <p:ext uri="{BB962C8B-B14F-4D97-AF65-F5344CB8AC3E}">
        <p14:creationId xmlns:p14="http://schemas.microsoft.com/office/powerpoint/2010/main" val="407052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332656"/>
            <a:ext cx="7520940" cy="548640"/>
          </a:xfrm>
        </p:spPr>
        <p:txBody>
          <a:bodyPr/>
          <a:lstStyle/>
          <a:p>
            <a:pPr algn="ctr"/>
            <a:r>
              <a:rPr lang="fr-CA" dirty="0"/>
              <a:t>AU CANADA:</a:t>
            </a:r>
          </a:p>
        </p:txBody>
      </p:sp>
      <p:pic>
        <p:nvPicPr>
          <p:cNvPr id="4" name="Image 3" descr="Graphique 3: Population âgée de 0 à 14 ans et de 65 ans et plus, en date du 1&lt;sup&gt;er&lt;/sup&gt; juillet, 1995 à 2035, Canada"/>
          <p:cNvPicPr/>
          <p:nvPr/>
        </p:nvPicPr>
        <p:blipFill>
          <a:blip r:embed="rId2">
            <a:extLst>
              <a:ext uri="{28A0092B-C50C-407E-A947-70E740481C1C}">
                <a14:useLocalDpi xmlns:a14="http://schemas.microsoft.com/office/drawing/2010/main" val="0"/>
              </a:ext>
            </a:extLst>
          </a:blip>
          <a:srcRect/>
          <a:stretch>
            <a:fillRect/>
          </a:stretch>
        </p:blipFill>
        <p:spPr bwMode="auto">
          <a:xfrm>
            <a:off x="1115616" y="836712"/>
            <a:ext cx="6253608" cy="3816424"/>
          </a:xfrm>
          <a:prstGeom prst="rect">
            <a:avLst/>
          </a:prstGeom>
          <a:noFill/>
          <a:ln>
            <a:noFill/>
          </a:ln>
        </p:spPr>
      </p:pic>
      <p:sp>
        <p:nvSpPr>
          <p:cNvPr id="6" name="Rectangle 5"/>
          <p:cNvSpPr/>
          <p:nvPr/>
        </p:nvSpPr>
        <p:spPr>
          <a:xfrm>
            <a:off x="2600325" y="5129510"/>
            <a:ext cx="4572000" cy="923330"/>
          </a:xfrm>
          <a:prstGeom prst="rect">
            <a:avLst/>
          </a:prstGeom>
        </p:spPr>
        <p:txBody>
          <a:bodyPr>
            <a:spAutoFit/>
          </a:bodyPr>
          <a:lstStyle/>
          <a:p>
            <a:r>
              <a:rPr lang="fr-CA" dirty="0"/>
              <a:t>DONC, nous assisterons  à  une inversion de la pyramide des populations!</a:t>
            </a:r>
          </a:p>
          <a:p>
            <a:r>
              <a:rPr lang="fr-CA" b="1" dirty="0"/>
              <a:t>RÉFLEXION SUR LES CAISSES DE RETRAITE!</a:t>
            </a:r>
          </a:p>
        </p:txBody>
      </p:sp>
    </p:spTree>
    <p:extLst>
      <p:ext uri="{BB962C8B-B14F-4D97-AF65-F5344CB8AC3E}">
        <p14:creationId xmlns:p14="http://schemas.microsoft.com/office/powerpoint/2010/main" val="3850373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1124744"/>
            <a:ext cx="7520940" cy="548640"/>
          </a:xfrm>
        </p:spPr>
        <p:txBody>
          <a:bodyPr/>
          <a:lstStyle/>
          <a:p>
            <a:r>
              <a:rPr lang="fr-CA" dirty="0"/>
              <a:t>Le bonheur  et  l’argent….</a:t>
            </a:r>
          </a:p>
        </p:txBody>
      </p:sp>
      <p:sp>
        <p:nvSpPr>
          <p:cNvPr id="3" name="Espace réservé du contenu 2"/>
          <p:cNvSpPr>
            <a:spLocks noGrp="1"/>
          </p:cNvSpPr>
          <p:nvPr>
            <p:ph idx="1"/>
          </p:nvPr>
        </p:nvSpPr>
        <p:spPr>
          <a:xfrm>
            <a:off x="1187624" y="2204864"/>
            <a:ext cx="7520940" cy="3579849"/>
          </a:xfrm>
        </p:spPr>
        <p:txBody>
          <a:bodyPr>
            <a:normAutofit/>
          </a:bodyPr>
          <a:lstStyle/>
          <a:p>
            <a:r>
              <a:rPr lang="fr-CA" sz="2000" dirty="0"/>
              <a:t>Sondage Gallup:  ,  164 pays, 1,7 million de personnes,  2018</a:t>
            </a:r>
          </a:p>
          <a:p>
            <a:r>
              <a:rPr lang="fr-CA" sz="2000" dirty="0"/>
              <a:t>                   par Andrew T </a:t>
            </a:r>
            <a:r>
              <a:rPr lang="fr-CA" sz="2000" dirty="0" err="1"/>
              <a:t>Jebb</a:t>
            </a:r>
            <a:r>
              <a:rPr lang="fr-CA" sz="2000" dirty="0"/>
              <a:t> de l’Université </a:t>
            </a:r>
            <a:r>
              <a:rPr lang="fr-CA" sz="2000" dirty="0" err="1"/>
              <a:t>Purdue</a:t>
            </a:r>
            <a:r>
              <a:rPr lang="fr-CA" sz="2000" dirty="0"/>
              <a:t>, Indiana.</a:t>
            </a:r>
          </a:p>
          <a:p>
            <a:endParaRPr lang="fr-CA" sz="2000" dirty="0"/>
          </a:p>
          <a:p>
            <a:endParaRPr lang="fr-CA" sz="2000" dirty="0"/>
          </a:p>
          <a:p>
            <a:r>
              <a:rPr lang="fr-CA" sz="2000" dirty="0"/>
              <a:t>« Revenu annuels :  Entre 60,000$  et 95,000$     plus susceptible d’atteindre le bonheur émotionnel et matériel. »</a:t>
            </a:r>
          </a:p>
        </p:txBody>
      </p:sp>
    </p:spTree>
    <p:extLst>
      <p:ext uri="{BB962C8B-B14F-4D97-AF65-F5344CB8AC3E}">
        <p14:creationId xmlns:p14="http://schemas.microsoft.com/office/powerpoint/2010/main" val="2015745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73944" y="1196752"/>
            <a:ext cx="5358296" cy="548640"/>
          </a:xfrm>
          <a:solidFill>
            <a:schemeClr val="accent3">
              <a:lumMod val="60000"/>
              <a:lumOff val="40000"/>
            </a:schemeClr>
          </a:solidFill>
        </p:spPr>
        <p:txBody>
          <a:bodyPr/>
          <a:lstStyle/>
          <a:p>
            <a:pPr algn="ctr"/>
            <a:r>
              <a:rPr lang="fr-CA" dirty="0"/>
              <a:t>LE BONHEUR AU TRAVAIL...</a:t>
            </a:r>
          </a:p>
        </p:txBody>
      </p:sp>
      <p:sp>
        <p:nvSpPr>
          <p:cNvPr id="3" name="Espace réservé du contenu 2"/>
          <p:cNvSpPr>
            <a:spLocks noGrp="1"/>
          </p:cNvSpPr>
          <p:nvPr>
            <p:ph idx="1"/>
          </p:nvPr>
        </p:nvSpPr>
        <p:spPr>
          <a:xfrm>
            <a:off x="611560" y="2492896"/>
            <a:ext cx="7520940" cy="3579849"/>
          </a:xfrm>
        </p:spPr>
        <p:txBody>
          <a:bodyPr>
            <a:normAutofit/>
          </a:bodyPr>
          <a:lstStyle/>
          <a:p>
            <a:r>
              <a:rPr lang="fr-CA" sz="2400" dirty="0"/>
              <a:t>Les travailleurs (es) syndiquées prennent leur retraite plus tôt.,</a:t>
            </a:r>
          </a:p>
          <a:p>
            <a:endParaRPr lang="fr-CA" sz="2400" dirty="0"/>
          </a:p>
          <a:p>
            <a:r>
              <a:rPr lang="fr-CA" sz="2400" dirty="0"/>
              <a:t>          Sont-ils moins heureux que les  travailleurs (es)  </a:t>
            </a:r>
          </a:p>
          <a:p>
            <a:r>
              <a:rPr lang="fr-CA" sz="2400" dirty="0"/>
              <a:t>              autonomes?</a:t>
            </a:r>
          </a:p>
          <a:p>
            <a:endParaRPr lang="en-CA" sz="2400" dirty="0"/>
          </a:p>
        </p:txBody>
      </p:sp>
      <p:sp>
        <p:nvSpPr>
          <p:cNvPr id="4" name="Flèche droite 3"/>
          <p:cNvSpPr/>
          <p:nvPr/>
        </p:nvSpPr>
        <p:spPr>
          <a:xfrm>
            <a:off x="395536" y="3982206"/>
            <a:ext cx="978408" cy="121158"/>
          </a:xfrm>
          <a:prstGeom prst="rightArrow">
            <a:avLst>
              <a:gd name="adj1" fmla="val 96207"/>
              <a:gd name="adj2"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570760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600" y="1052736"/>
            <a:ext cx="7848872" cy="548640"/>
          </a:xfrm>
        </p:spPr>
        <p:txBody>
          <a:bodyPr/>
          <a:lstStyle/>
          <a:p>
            <a:r>
              <a:rPr lang="fr-CA" sz="3200" dirty="0"/>
              <a:t>Prendre sa retraite pour travailler?</a:t>
            </a:r>
          </a:p>
        </p:txBody>
      </p:sp>
      <p:sp>
        <p:nvSpPr>
          <p:cNvPr id="3" name="Espace réservé du contenu 2"/>
          <p:cNvSpPr>
            <a:spLocks noGrp="1"/>
          </p:cNvSpPr>
          <p:nvPr>
            <p:ph idx="1"/>
          </p:nvPr>
        </p:nvSpPr>
        <p:spPr>
          <a:xfrm>
            <a:off x="1043608" y="2276872"/>
            <a:ext cx="7520940" cy="3579849"/>
          </a:xfrm>
        </p:spPr>
        <p:txBody>
          <a:bodyPr>
            <a:normAutofit fontScale="92500" lnSpcReduction="10000"/>
          </a:bodyPr>
          <a:lstStyle/>
          <a:p>
            <a:pPr marL="457200" indent="-457200">
              <a:buFont typeface="Wingdings" panose="05000000000000000000" pitchFamily="2" charset="2"/>
              <a:buChar char="Ø"/>
            </a:pPr>
            <a:r>
              <a:rPr lang="fr-CA" sz="2800" dirty="0"/>
              <a:t>65-69 ans  …………….20% travaillent encore.</a:t>
            </a:r>
          </a:p>
          <a:p>
            <a:pPr marL="457200" indent="-457200">
              <a:buFont typeface="Wingdings" panose="05000000000000000000" pitchFamily="2" charset="2"/>
              <a:buChar char="Ø"/>
            </a:pPr>
            <a:endParaRPr lang="fr-CA" sz="2800" dirty="0"/>
          </a:p>
          <a:p>
            <a:pPr marL="457200" indent="-457200">
              <a:buFont typeface="Wingdings" panose="05000000000000000000" pitchFamily="2" charset="2"/>
              <a:buChar char="Ø"/>
            </a:pPr>
            <a:r>
              <a:rPr lang="fr-CA" sz="2800" dirty="0"/>
              <a:t>&gt; 70ans …………….6% travaillent encore.</a:t>
            </a:r>
          </a:p>
          <a:p>
            <a:pPr marL="457200" indent="-457200">
              <a:buFont typeface="Wingdings" panose="05000000000000000000" pitchFamily="2" charset="2"/>
              <a:buChar char="Ø"/>
            </a:pPr>
            <a:endParaRPr lang="fr-CA" sz="2800" dirty="0"/>
          </a:p>
          <a:p>
            <a:pPr marL="457200" indent="-457200">
              <a:buFont typeface="Wingdings" panose="05000000000000000000" pitchFamily="2" charset="2"/>
              <a:buChar char="Ø"/>
            </a:pPr>
            <a:r>
              <a:rPr lang="fr-CA" sz="2800" dirty="0"/>
              <a:t>C’est le double de la décennie précédente.</a:t>
            </a:r>
          </a:p>
          <a:p>
            <a:pPr marL="457200" indent="-457200">
              <a:buFont typeface="Wingdings" panose="05000000000000000000" pitchFamily="2" charset="2"/>
              <a:buChar char="Ø"/>
            </a:pPr>
            <a:endParaRPr lang="fr-CA" sz="2800" dirty="0"/>
          </a:p>
          <a:p>
            <a:pPr marL="0" indent="0"/>
            <a:r>
              <a:rPr lang="fr-CA" sz="2800" dirty="0"/>
              <a:t>      </a:t>
            </a:r>
            <a:r>
              <a:rPr lang="fr-CA" sz="2000" dirty="0"/>
              <a:t>À lire:  « Vivre pleinement sa retraite. » , Yves </a:t>
            </a:r>
            <a:r>
              <a:rPr lang="fr-CA" sz="2000" dirty="0" err="1"/>
              <a:t>Maurais</a:t>
            </a:r>
            <a:r>
              <a:rPr lang="fr-CA" sz="2000" dirty="0"/>
              <a:t>.</a:t>
            </a:r>
          </a:p>
          <a:p>
            <a:pPr marL="0" indent="0"/>
            <a:r>
              <a:rPr lang="fr-CA" sz="2000" dirty="0"/>
              <a:t>         Conseils et stratégies pour rester actif sur le marcher du travail .</a:t>
            </a:r>
            <a:endParaRPr lang="fr-CA" sz="2800" dirty="0"/>
          </a:p>
        </p:txBody>
      </p:sp>
    </p:spTree>
    <p:extLst>
      <p:ext uri="{BB962C8B-B14F-4D97-AF65-F5344CB8AC3E}">
        <p14:creationId xmlns:p14="http://schemas.microsoft.com/office/powerpoint/2010/main" val="4155399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5816" y="332656"/>
            <a:ext cx="3996535"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1197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2960" y="365760"/>
            <a:ext cx="7520940" cy="1407056"/>
          </a:xfrm>
        </p:spPr>
        <p:txBody>
          <a:bodyPr/>
          <a:lstStyle/>
          <a:p>
            <a:pPr algn="ctr"/>
            <a:r>
              <a:rPr lang="fr-CA" dirty="0"/>
              <a:t>LA RETRAITE  </a:t>
            </a:r>
            <a:br>
              <a:rPr lang="fr-CA" dirty="0"/>
            </a:br>
            <a:r>
              <a:rPr lang="fr-CA" dirty="0"/>
              <a:t> V/S  </a:t>
            </a:r>
            <a:br>
              <a:rPr lang="fr-CA" dirty="0"/>
            </a:br>
            <a:r>
              <a:rPr lang="fr-CA" dirty="0"/>
              <a:t> LE TRAVAIL…</a:t>
            </a:r>
          </a:p>
        </p:txBody>
      </p:sp>
      <p:sp>
        <p:nvSpPr>
          <p:cNvPr id="3" name="Espace réservé du contenu 2"/>
          <p:cNvSpPr>
            <a:spLocks noGrp="1"/>
          </p:cNvSpPr>
          <p:nvPr>
            <p:ph idx="1"/>
          </p:nvPr>
        </p:nvSpPr>
        <p:spPr>
          <a:xfrm>
            <a:off x="1763688" y="1700808"/>
            <a:ext cx="6192688" cy="3579849"/>
          </a:xfrm>
        </p:spPr>
        <p:txBody>
          <a:bodyPr/>
          <a:lstStyle/>
          <a:p>
            <a:r>
              <a:rPr lang="fr-CA" sz="2000" u="sng" dirty="0"/>
              <a:t>Le travail:</a:t>
            </a:r>
          </a:p>
          <a:p>
            <a:pPr marL="0" indent="0"/>
            <a:endParaRPr lang="fr-CA" sz="2000" u="sng" dirty="0"/>
          </a:p>
          <a:p>
            <a:pPr marL="0" indent="0"/>
            <a:r>
              <a:rPr lang="fr-CA" sz="2000" dirty="0"/>
              <a:t>    </a:t>
            </a:r>
            <a:r>
              <a:rPr lang="fr-CA" dirty="0"/>
              <a:t>Sert à:</a:t>
            </a:r>
          </a:p>
          <a:p>
            <a:pPr>
              <a:buFontTx/>
              <a:buChar char="-"/>
            </a:pPr>
            <a:r>
              <a:rPr lang="fr-CA" dirty="0"/>
              <a:t> Définir l’identité;</a:t>
            </a:r>
          </a:p>
          <a:p>
            <a:pPr>
              <a:buFontTx/>
              <a:buChar char="-"/>
            </a:pPr>
            <a:r>
              <a:rPr lang="fr-CA" dirty="0"/>
              <a:t>Établir  une routine quotidienne.</a:t>
            </a:r>
          </a:p>
          <a:p>
            <a:pPr>
              <a:buFontTx/>
              <a:buChar char="-"/>
            </a:pPr>
            <a:endParaRPr lang="fr-CA" dirty="0"/>
          </a:p>
          <a:p>
            <a:pPr marL="0" indent="0"/>
            <a:r>
              <a:rPr lang="fr-CA" sz="2000" u="sng" dirty="0"/>
              <a:t>La retraite:</a:t>
            </a:r>
          </a:p>
          <a:p>
            <a:pPr marL="0" indent="0"/>
            <a:endParaRPr lang="fr-CA" dirty="0"/>
          </a:p>
          <a:p>
            <a:pPr marL="0" indent="0"/>
            <a:r>
              <a:rPr lang="fr-CA" dirty="0"/>
              <a:t>-       C’est l’art de réaliser ces deux conditions.</a:t>
            </a:r>
          </a:p>
          <a:p>
            <a:pPr>
              <a:buFontTx/>
              <a:buChar char="-"/>
            </a:pPr>
            <a:endParaRPr lang="fr-CA" dirty="0"/>
          </a:p>
        </p:txBody>
      </p:sp>
    </p:spTree>
    <p:extLst>
      <p:ext uri="{BB962C8B-B14F-4D97-AF65-F5344CB8AC3E}">
        <p14:creationId xmlns:p14="http://schemas.microsoft.com/office/powerpoint/2010/main" val="4148191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07704" y="692696"/>
            <a:ext cx="4491980" cy="1695088"/>
          </a:xfrm>
        </p:spPr>
        <p:txBody>
          <a:bodyPr/>
          <a:lstStyle/>
          <a:p>
            <a:pPr algn="ctr"/>
            <a:r>
              <a:rPr lang="fr-CA" dirty="0">
                <a:solidFill>
                  <a:schemeClr val="accent3">
                    <a:lumMod val="75000"/>
                  </a:schemeClr>
                </a:solidFill>
              </a:rPr>
              <a:t>DANGER À </a:t>
            </a:r>
            <a:br>
              <a:rPr lang="fr-CA" dirty="0">
                <a:solidFill>
                  <a:schemeClr val="accent3">
                    <a:lumMod val="75000"/>
                  </a:schemeClr>
                </a:solidFill>
              </a:rPr>
            </a:br>
            <a:r>
              <a:rPr lang="fr-CA" dirty="0">
                <a:solidFill>
                  <a:schemeClr val="accent3">
                    <a:lumMod val="75000"/>
                  </a:schemeClr>
                </a:solidFill>
              </a:rPr>
              <a:t>LA RETRAITE:</a:t>
            </a:r>
          </a:p>
        </p:txBody>
      </p:sp>
      <p:sp>
        <p:nvSpPr>
          <p:cNvPr id="3" name="Espace réservé du contenu 2"/>
          <p:cNvSpPr>
            <a:spLocks noGrp="1"/>
          </p:cNvSpPr>
          <p:nvPr>
            <p:ph idx="1"/>
          </p:nvPr>
        </p:nvSpPr>
        <p:spPr>
          <a:xfrm>
            <a:off x="2771800" y="2708920"/>
            <a:ext cx="5688632" cy="3579849"/>
          </a:xfrm>
        </p:spPr>
        <p:txBody>
          <a:bodyPr>
            <a:normAutofit/>
          </a:bodyPr>
          <a:lstStyle/>
          <a:p>
            <a:pPr>
              <a:buFont typeface="Wingdings" panose="05000000000000000000" pitchFamily="2" charset="2"/>
              <a:buChar char="ü"/>
            </a:pPr>
            <a:r>
              <a:rPr lang="fr-CA" sz="2000" dirty="0"/>
              <a:t>TDAH  (peur du vide)</a:t>
            </a:r>
          </a:p>
          <a:p>
            <a:pPr marL="0" indent="0"/>
            <a:endParaRPr lang="fr-CA" sz="2000" dirty="0"/>
          </a:p>
          <a:p>
            <a:pPr marL="0" indent="0"/>
            <a:r>
              <a:rPr lang="fr-CA" sz="2000" dirty="0"/>
              <a:t>                    Ou</a:t>
            </a:r>
          </a:p>
          <a:p>
            <a:pPr>
              <a:buFont typeface="Wingdings" panose="05000000000000000000" pitchFamily="2" charset="2"/>
              <a:buChar char="ü"/>
            </a:pPr>
            <a:endParaRPr lang="fr-CA" sz="2000" dirty="0"/>
          </a:p>
          <a:p>
            <a:pPr>
              <a:buFont typeface="Wingdings" panose="05000000000000000000" pitchFamily="2" charset="2"/>
              <a:buChar char="ü"/>
            </a:pPr>
            <a:r>
              <a:rPr lang="fr-CA" sz="2000" dirty="0"/>
              <a:t>RIEN FAIRE</a:t>
            </a:r>
          </a:p>
        </p:txBody>
      </p:sp>
    </p:spTree>
    <p:extLst>
      <p:ext uri="{BB962C8B-B14F-4D97-AF65-F5344CB8AC3E}">
        <p14:creationId xmlns:p14="http://schemas.microsoft.com/office/powerpoint/2010/main" val="4262154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84555" y="980728"/>
            <a:ext cx="5031661" cy="548640"/>
          </a:xfrm>
          <a:solidFill>
            <a:schemeClr val="accent3">
              <a:lumMod val="60000"/>
              <a:lumOff val="40000"/>
            </a:schemeClr>
          </a:solidFill>
        </p:spPr>
        <p:txBody>
          <a:bodyPr/>
          <a:lstStyle/>
          <a:p>
            <a:pPr algn="ctr"/>
            <a:r>
              <a:rPr lang="fr-CA" dirty="0"/>
              <a:t>LA SANTÉ MENTALE:</a:t>
            </a:r>
          </a:p>
        </p:txBody>
      </p:sp>
      <p:sp>
        <p:nvSpPr>
          <p:cNvPr id="3" name="Espace réservé du contenu 2"/>
          <p:cNvSpPr>
            <a:spLocks noGrp="1"/>
          </p:cNvSpPr>
          <p:nvPr>
            <p:ph idx="1"/>
          </p:nvPr>
        </p:nvSpPr>
        <p:spPr>
          <a:xfrm>
            <a:off x="899592" y="2348880"/>
            <a:ext cx="7520940" cy="3579849"/>
          </a:xfrm>
        </p:spPr>
        <p:txBody>
          <a:bodyPr/>
          <a:lstStyle/>
          <a:p>
            <a:r>
              <a:rPr lang="fr-CA" sz="2000" dirty="0"/>
              <a:t>… LA RETRAITE, QUI S’EN PRÉOCCUPE?</a:t>
            </a:r>
          </a:p>
          <a:p>
            <a:endParaRPr lang="fr-CA" sz="2000" dirty="0"/>
          </a:p>
          <a:p>
            <a:r>
              <a:rPr lang="fr-CA" sz="2000" dirty="0"/>
              <a:t>…CONSULTER UN PSYCHOLOGUE?</a:t>
            </a:r>
          </a:p>
          <a:p>
            <a:endParaRPr lang="fr-CA" dirty="0"/>
          </a:p>
          <a:p>
            <a:r>
              <a:rPr lang="fr-CA" dirty="0"/>
              <a:t>                     </a:t>
            </a:r>
            <a:r>
              <a:rPr lang="fr-CA" sz="2400" dirty="0"/>
              <a:t>NÉCESSITÉ DE BIEN SE CONNAITRE…. </a:t>
            </a:r>
          </a:p>
          <a:p>
            <a:r>
              <a:rPr lang="fr-CA" sz="2400" dirty="0"/>
              <a:t>          Et s’inscrire dans un cheminement de conscience.</a:t>
            </a:r>
          </a:p>
        </p:txBody>
      </p:sp>
      <p:sp>
        <p:nvSpPr>
          <p:cNvPr id="4" name="Flèche droite 3"/>
          <p:cNvSpPr/>
          <p:nvPr/>
        </p:nvSpPr>
        <p:spPr>
          <a:xfrm>
            <a:off x="467544" y="4005064"/>
            <a:ext cx="1296144" cy="364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404632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15816" y="620688"/>
            <a:ext cx="3960440" cy="548640"/>
          </a:xfrm>
          <a:solidFill>
            <a:schemeClr val="accent3">
              <a:lumMod val="60000"/>
              <a:lumOff val="40000"/>
            </a:schemeClr>
          </a:solidFill>
        </p:spPr>
        <p:txBody>
          <a:bodyPr/>
          <a:lstStyle/>
          <a:p>
            <a:pPr algn="ctr"/>
            <a:r>
              <a:rPr lang="fr-CA" dirty="0"/>
              <a:t>PROGRAMME</a:t>
            </a:r>
          </a:p>
        </p:txBody>
      </p:sp>
      <p:sp>
        <p:nvSpPr>
          <p:cNvPr id="3" name="Espace réservé du contenu 2"/>
          <p:cNvSpPr>
            <a:spLocks noGrp="1"/>
          </p:cNvSpPr>
          <p:nvPr>
            <p:ph idx="1"/>
          </p:nvPr>
        </p:nvSpPr>
        <p:spPr>
          <a:xfrm>
            <a:off x="2195736" y="1556792"/>
            <a:ext cx="4973176" cy="3579849"/>
          </a:xfrm>
        </p:spPr>
        <p:txBody>
          <a:bodyPr>
            <a:normAutofit fontScale="85000" lnSpcReduction="20000"/>
          </a:bodyPr>
          <a:lstStyle/>
          <a:p>
            <a:pPr>
              <a:buFont typeface="+mj-lt"/>
              <a:buAutoNum type="arabicPeriod"/>
            </a:pPr>
            <a:r>
              <a:rPr lang="fr-CA" dirty="0"/>
              <a:t>Émergence des super vieux;</a:t>
            </a:r>
          </a:p>
          <a:p>
            <a:pPr>
              <a:buFont typeface="+mj-lt"/>
              <a:buAutoNum type="arabicPeriod"/>
            </a:pPr>
            <a:r>
              <a:rPr lang="fr-CA" dirty="0"/>
              <a:t>Santé globale et la retraite;</a:t>
            </a:r>
          </a:p>
          <a:p>
            <a:pPr>
              <a:buFont typeface="+mj-lt"/>
              <a:buAutoNum type="arabicPeriod"/>
            </a:pPr>
            <a:r>
              <a:rPr lang="fr-CA" dirty="0"/>
              <a:t>Il n’y a de permanent que le changement;</a:t>
            </a:r>
          </a:p>
          <a:p>
            <a:pPr>
              <a:buFont typeface="+mj-lt"/>
              <a:buAutoNum type="arabicPeriod"/>
            </a:pPr>
            <a:r>
              <a:rPr lang="fr-CA" dirty="0"/>
              <a:t>Vieillir en jeunesse;</a:t>
            </a:r>
          </a:p>
          <a:p>
            <a:pPr>
              <a:buFont typeface="+mj-lt"/>
              <a:buAutoNum type="arabicPeriod"/>
            </a:pPr>
            <a:r>
              <a:rPr lang="fr-CA" dirty="0"/>
              <a:t>Les nutriments antiâge;</a:t>
            </a:r>
          </a:p>
          <a:p>
            <a:pPr>
              <a:buFont typeface="+mj-lt"/>
              <a:buAutoNum type="arabicPeriod"/>
            </a:pPr>
            <a:r>
              <a:rPr lang="fr-CA" dirty="0"/>
              <a:t>Santé mentale et alimentation;</a:t>
            </a:r>
          </a:p>
          <a:p>
            <a:pPr>
              <a:buFont typeface="+mj-lt"/>
              <a:buAutoNum type="arabicPeriod"/>
            </a:pPr>
            <a:r>
              <a:rPr lang="fr-CA" dirty="0"/>
              <a:t>Nutrition;</a:t>
            </a:r>
          </a:p>
          <a:p>
            <a:pPr>
              <a:buFont typeface="+mj-lt"/>
              <a:buAutoNum type="arabicPeriod"/>
            </a:pPr>
            <a:r>
              <a:rPr lang="fr-CA" dirty="0"/>
              <a:t>Le stress;</a:t>
            </a:r>
          </a:p>
          <a:p>
            <a:pPr>
              <a:buFont typeface="+mj-lt"/>
              <a:buAutoNum type="arabicPeriod"/>
            </a:pPr>
            <a:r>
              <a:rPr lang="fr-CA" dirty="0"/>
              <a:t>Mouvement;</a:t>
            </a:r>
          </a:p>
          <a:p>
            <a:pPr>
              <a:buFont typeface="+mj-lt"/>
              <a:buAutoNum type="arabicPeriod"/>
            </a:pPr>
            <a:r>
              <a:rPr lang="fr-CA" dirty="0"/>
              <a:t>Environnement;</a:t>
            </a:r>
          </a:p>
          <a:p>
            <a:pPr>
              <a:buFont typeface="+mj-lt"/>
              <a:buAutoNum type="arabicPeriod"/>
            </a:pPr>
            <a:r>
              <a:rPr lang="fr-CA" dirty="0"/>
              <a:t>Spiritualité;</a:t>
            </a:r>
          </a:p>
          <a:p>
            <a:pPr>
              <a:buFont typeface="+mj-lt"/>
              <a:buAutoNum type="arabicPeriod"/>
            </a:pPr>
            <a:r>
              <a:rPr lang="fr-CA" dirty="0"/>
              <a:t>Vivre jusqu’à 100 ans;</a:t>
            </a:r>
          </a:p>
          <a:p>
            <a:pPr>
              <a:buFont typeface="+mj-lt"/>
              <a:buAutoNum type="arabicPeriod"/>
            </a:pPr>
            <a:r>
              <a:rPr lang="fr-CA" dirty="0"/>
              <a:t>Programme concret individualisé suivant la conscience.</a:t>
            </a:r>
          </a:p>
        </p:txBody>
      </p:sp>
    </p:spTree>
    <p:extLst>
      <p:ext uri="{BB962C8B-B14F-4D97-AF65-F5344CB8AC3E}">
        <p14:creationId xmlns:p14="http://schemas.microsoft.com/office/powerpoint/2010/main" val="41376526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51720" y="1124744"/>
            <a:ext cx="4456845" cy="1263040"/>
          </a:xfrm>
          <a:solidFill>
            <a:schemeClr val="accent3">
              <a:lumMod val="60000"/>
              <a:lumOff val="40000"/>
            </a:schemeClr>
          </a:solidFill>
        </p:spPr>
        <p:txBody>
          <a:bodyPr/>
          <a:lstStyle/>
          <a:p>
            <a:pPr algn="ctr"/>
            <a:r>
              <a:rPr lang="fr-CA" dirty="0"/>
              <a:t>RETRAITE HEUREUSE:</a:t>
            </a:r>
            <a:br>
              <a:rPr lang="fr-CA" dirty="0"/>
            </a:br>
            <a:r>
              <a:rPr lang="fr-CA" dirty="0"/>
              <a:t>4 facteurs:</a:t>
            </a:r>
          </a:p>
        </p:txBody>
      </p:sp>
      <p:sp>
        <p:nvSpPr>
          <p:cNvPr id="3" name="Espace réservé du contenu 2"/>
          <p:cNvSpPr>
            <a:spLocks noGrp="1"/>
          </p:cNvSpPr>
          <p:nvPr>
            <p:ph idx="1"/>
          </p:nvPr>
        </p:nvSpPr>
        <p:spPr>
          <a:xfrm>
            <a:off x="2411760" y="2924944"/>
            <a:ext cx="4320480" cy="3579849"/>
          </a:xfrm>
        </p:spPr>
        <p:txBody>
          <a:bodyPr>
            <a:normAutofit/>
          </a:bodyPr>
          <a:lstStyle/>
          <a:p>
            <a:pPr>
              <a:buFont typeface="+mj-lt"/>
              <a:buAutoNum type="arabicPeriod"/>
            </a:pPr>
            <a:r>
              <a:rPr lang="fr-CA" sz="2000" dirty="0"/>
              <a:t>La santé globale;</a:t>
            </a:r>
          </a:p>
          <a:p>
            <a:pPr>
              <a:buFont typeface="+mj-lt"/>
              <a:buAutoNum type="arabicPeriod"/>
            </a:pPr>
            <a:r>
              <a:rPr lang="fr-CA" sz="2000" dirty="0"/>
              <a:t>L’indépendance financière;</a:t>
            </a:r>
          </a:p>
          <a:p>
            <a:pPr>
              <a:buFont typeface="+mj-lt"/>
              <a:buAutoNum type="arabicPeriod"/>
            </a:pPr>
            <a:r>
              <a:rPr lang="fr-CA" sz="2000" dirty="0"/>
              <a:t>Les amis, la famille;</a:t>
            </a:r>
          </a:p>
          <a:p>
            <a:pPr>
              <a:buFont typeface="+mj-lt"/>
              <a:buAutoNum type="arabicPeriod"/>
            </a:pPr>
            <a:r>
              <a:rPr lang="fr-CA" sz="2000" dirty="0"/>
              <a:t>La passion de vivre.</a:t>
            </a:r>
          </a:p>
        </p:txBody>
      </p:sp>
    </p:spTree>
    <p:extLst>
      <p:ext uri="{BB962C8B-B14F-4D97-AF65-F5344CB8AC3E}">
        <p14:creationId xmlns:p14="http://schemas.microsoft.com/office/powerpoint/2010/main" val="33757647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35696" y="1052736"/>
            <a:ext cx="4680520" cy="548640"/>
          </a:xfrm>
          <a:solidFill>
            <a:schemeClr val="accent3">
              <a:lumMod val="60000"/>
              <a:lumOff val="40000"/>
            </a:schemeClr>
          </a:solidFill>
        </p:spPr>
        <p:txBody>
          <a:bodyPr/>
          <a:lstStyle/>
          <a:p>
            <a:pPr algn="ctr"/>
            <a:r>
              <a:rPr lang="fr-CA" dirty="0"/>
              <a:t>LES BABY-BOOMERS….</a:t>
            </a:r>
          </a:p>
        </p:txBody>
      </p:sp>
      <p:sp>
        <p:nvSpPr>
          <p:cNvPr id="3" name="Espace réservé du contenu 2"/>
          <p:cNvSpPr>
            <a:spLocks noGrp="1"/>
          </p:cNvSpPr>
          <p:nvPr>
            <p:ph idx="1"/>
          </p:nvPr>
        </p:nvSpPr>
        <p:spPr>
          <a:xfrm>
            <a:off x="971600" y="2924944"/>
            <a:ext cx="7520940" cy="2448272"/>
          </a:xfrm>
        </p:spPr>
        <p:txBody>
          <a:bodyPr>
            <a:normAutofit/>
          </a:bodyPr>
          <a:lstStyle/>
          <a:p>
            <a:r>
              <a:rPr lang="fr-CA" sz="2800" dirty="0"/>
              <a:t>….auront plus de temps,  </a:t>
            </a:r>
          </a:p>
          <a:p>
            <a:r>
              <a:rPr lang="fr-CA" sz="2800" dirty="0"/>
              <a:t>mais, </a:t>
            </a:r>
          </a:p>
          <a:p>
            <a:r>
              <a:rPr lang="fr-CA" sz="2800" dirty="0"/>
              <a:t>est-ce que le compte de banque suivra?</a:t>
            </a:r>
          </a:p>
        </p:txBody>
      </p:sp>
    </p:spTree>
    <p:extLst>
      <p:ext uri="{BB962C8B-B14F-4D97-AF65-F5344CB8AC3E}">
        <p14:creationId xmlns:p14="http://schemas.microsoft.com/office/powerpoint/2010/main" val="2862150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7" y="1108355"/>
            <a:ext cx="6529216" cy="4264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95369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608" y="908720"/>
            <a:ext cx="6264696" cy="548640"/>
          </a:xfrm>
          <a:solidFill>
            <a:schemeClr val="accent3">
              <a:lumMod val="60000"/>
              <a:lumOff val="40000"/>
            </a:schemeClr>
          </a:solidFill>
        </p:spPr>
        <p:txBody>
          <a:bodyPr/>
          <a:lstStyle/>
          <a:p>
            <a:r>
              <a:rPr lang="fr-CA" dirty="0"/>
              <a:t>Influence évolution du monde:</a:t>
            </a:r>
          </a:p>
        </p:txBody>
      </p:sp>
      <p:sp>
        <p:nvSpPr>
          <p:cNvPr id="3" name="Espace réservé du contenu 2"/>
          <p:cNvSpPr>
            <a:spLocks noGrp="1"/>
          </p:cNvSpPr>
          <p:nvPr>
            <p:ph idx="1"/>
          </p:nvPr>
        </p:nvSpPr>
        <p:spPr>
          <a:xfrm>
            <a:off x="683568" y="2276872"/>
            <a:ext cx="7592948" cy="2160240"/>
          </a:xfrm>
        </p:spPr>
        <p:txBody>
          <a:bodyPr>
            <a:normAutofit fontScale="32500" lnSpcReduction="20000"/>
          </a:bodyPr>
          <a:lstStyle/>
          <a:p>
            <a:r>
              <a:rPr lang="fr-CA" sz="9800" dirty="0"/>
              <a:t>La pandémie  - </a:t>
            </a:r>
            <a:r>
              <a:rPr lang="fr-CA" sz="7400" dirty="0"/>
              <a:t> </a:t>
            </a:r>
            <a:r>
              <a:rPr lang="fr-CA" sz="9800" dirty="0"/>
              <a:t>la guerre -  l’inflation</a:t>
            </a:r>
          </a:p>
          <a:p>
            <a:pPr algn="ctr"/>
            <a:r>
              <a:rPr lang="fr-CA" sz="9800" dirty="0"/>
              <a:t>=</a:t>
            </a:r>
          </a:p>
          <a:p>
            <a:r>
              <a:rPr lang="fr-CA" sz="7400" dirty="0"/>
              <a:t>modifie les valeurs et la gestion des portes-feuilles.</a:t>
            </a:r>
          </a:p>
          <a:p>
            <a:endParaRPr lang="fr-CA" sz="7400" dirty="0"/>
          </a:p>
        </p:txBody>
      </p:sp>
    </p:spTree>
    <p:extLst>
      <p:ext uri="{BB962C8B-B14F-4D97-AF65-F5344CB8AC3E}">
        <p14:creationId xmlns:p14="http://schemas.microsoft.com/office/powerpoint/2010/main" val="22501182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7624" y="620688"/>
            <a:ext cx="5904656" cy="1407056"/>
          </a:xfrm>
          <a:solidFill>
            <a:schemeClr val="accent3">
              <a:lumMod val="60000"/>
              <a:lumOff val="40000"/>
            </a:schemeClr>
          </a:solidFill>
        </p:spPr>
        <p:txBody>
          <a:bodyPr/>
          <a:lstStyle/>
          <a:p>
            <a:pPr algn="ctr"/>
            <a:r>
              <a:rPr lang="fr-CA" dirty="0"/>
              <a:t>CONSOMMATION</a:t>
            </a:r>
            <a:br>
              <a:rPr lang="fr-CA" dirty="0"/>
            </a:br>
            <a:r>
              <a:rPr lang="fr-CA" dirty="0"/>
              <a:t>3 catégories d’acheteurs…</a:t>
            </a:r>
          </a:p>
        </p:txBody>
      </p:sp>
      <p:sp>
        <p:nvSpPr>
          <p:cNvPr id="3" name="Espace réservé du contenu 2"/>
          <p:cNvSpPr>
            <a:spLocks noGrp="1"/>
          </p:cNvSpPr>
          <p:nvPr>
            <p:ph idx="1"/>
          </p:nvPr>
        </p:nvSpPr>
        <p:spPr>
          <a:xfrm>
            <a:off x="1763688" y="2420888"/>
            <a:ext cx="6499718" cy="3579849"/>
          </a:xfrm>
        </p:spPr>
        <p:txBody>
          <a:bodyPr>
            <a:normAutofit/>
          </a:bodyPr>
          <a:lstStyle/>
          <a:p>
            <a:pPr>
              <a:buFont typeface="+mj-lt"/>
              <a:buAutoNum type="arabicPeriod"/>
            </a:pPr>
            <a:r>
              <a:rPr lang="fr-CA" sz="2400" dirty="0"/>
              <a:t>Les bons vivants;</a:t>
            </a:r>
          </a:p>
          <a:p>
            <a:pPr>
              <a:buFont typeface="+mj-lt"/>
              <a:buAutoNum type="arabicPeriod"/>
            </a:pPr>
            <a:r>
              <a:rPr lang="fr-CA" sz="2400" dirty="0"/>
              <a:t>Les rigoureux;</a:t>
            </a:r>
          </a:p>
          <a:p>
            <a:pPr>
              <a:buFont typeface="+mj-lt"/>
              <a:buAutoNum type="arabicPeriod"/>
            </a:pPr>
            <a:r>
              <a:rPr lang="fr-CA" sz="2400" dirty="0"/>
              <a:t>Les inquiets.</a:t>
            </a:r>
          </a:p>
          <a:p>
            <a:pPr>
              <a:buFont typeface="+mj-lt"/>
              <a:buAutoNum type="arabicPeriod"/>
            </a:pPr>
            <a:endParaRPr lang="en-CA" sz="2000" dirty="0"/>
          </a:p>
          <a:p>
            <a:pPr>
              <a:buFont typeface="+mj-lt"/>
              <a:buAutoNum type="arabicPeriod"/>
            </a:pPr>
            <a:endParaRPr lang="en-CA" sz="2000" dirty="0"/>
          </a:p>
          <a:p>
            <a:r>
              <a:rPr lang="en-CA" sz="2000" dirty="0"/>
              <a:t>            </a:t>
            </a:r>
            <a:r>
              <a:rPr lang="fr-CA" sz="2000" dirty="0"/>
              <a:t>Selon </a:t>
            </a:r>
            <a:r>
              <a:rPr lang="fr-CA" sz="2000" dirty="0" err="1"/>
              <a:t>Print</a:t>
            </a:r>
            <a:r>
              <a:rPr lang="fr-CA" sz="2000" dirty="0"/>
              <a:t> </a:t>
            </a:r>
            <a:r>
              <a:rPr lang="fr-CA" sz="2000" dirty="0" err="1"/>
              <a:t>Measurment</a:t>
            </a:r>
            <a:r>
              <a:rPr lang="fr-CA" sz="2000" dirty="0"/>
              <a:t> Bureau</a:t>
            </a:r>
          </a:p>
          <a:p>
            <a:endParaRPr lang="fr-CA" sz="2000" dirty="0"/>
          </a:p>
          <a:p>
            <a:pPr marL="0" indent="0"/>
            <a:endParaRPr lang="fr-CA" sz="2000" dirty="0"/>
          </a:p>
        </p:txBody>
      </p:sp>
    </p:spTree>
    <p:extLst>
      <p:ext uri="{BB962C8B-B14F-4D97-AF65-F5344CB8AC3E}">
        <p14:creationId xmlns:p14="http://schemas.microsoft.com/office/powerpoint/2010/main" val="3422882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463" y="144463"/>
            <a:ext cx="5791200" cy="560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51231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116632"/>
            <a:ext cx="5075609" cy="6634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76121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idx="1"/>
          </p:nvPr>
        </p:nvSpPr>
        <p:spPr>
          <a:xfrm>
            <a:off x="1331640" y="2132856"/>
            <a:ext cx="6269320" cy="1680300"/>
          </a:xfrm>
          <a:solidFill>
            <a:schemeClr val="accent3">
              <a:lumMod val="60000"/>
              <a:lumOff val="40000"/>
            </a:schemeClr>
          </a:solidFill>
          <a:ln>
            <a:solidFill>
              <a:schemeClr val="accent1"/>
            </a:solidFill>
          </a:ln>
        </p:spPr>
        <p:txBody>
          <a:bodyPr>
            <a:normAutofit/>
          </a:bodyPr>
          <a:lstStyle/>
          <a:p>
            <a:pPr algn="ctr"/>
            <a:r>
              <a:rPr lang="fr-CA" sz="3200" dirty="0"/>
              <a:t> 3. IL N’Y A DE PERMANMENT….</a:t>
            </a:r>
            <a:br>
              <a:rPr lang="fr-CA" sz="3200" dirty="0"/>
            </a:br>
            <a:r>
              <a:rPr lang="fr-CA" sz="3200" dirty="0"/>
              <a:t>QUE LE CHANGEMENT!</a:t>
            </a:r>
          </a:p>
        </p:txBody>
      </p:sp>
    </p:spTree>
    <p:extLst>
      <p:ext uri="{BB962C8B-B14F-4D97-AF65-F5344CB8AC3E}">
        <p14:creationId xmlns:p14="http://schemas.microsoft.com/office/powerpoint/2010/main" val="34906967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556792"/>
            <a:ext cx="5864756" cy="548640"/>
          </a:xfrm>
        </p:spPr>
        <p:txBody>
          <a:bodyPr/>
          <a:lstStyle/>
          <a:p>
            <a:pPr algn="ctr"/>
            <a:r>
              <a:rPr lang="fr-CA" sz="3200" dirty="0"/>
              <a:t>TOUT CHANGEMENT…</a:t>
            </a:r>
          </a:p>
        </p:txBody>
      </p:sp>
      <p:sp>
        <p:nvSpPr>
          <p:cNvPr id="3" name="Espace réservé du contenu 2"/>
          <p:cNvSpPr>
            <a:spLocks noGrp="1"/>
          </p:cNvSpPr>
          <p:nvPr>
            <p:ph idx="1"/>
          </p:nvPr>
        </p:nvSpPr>
        <p:spPr>
          <a:xfrm>
            <a:off x="1259632" y="2852936"/>
            <a:ext cx="7520940" cy="1224136"/>
          </a:xfrm>
        </p:spPr>
        <p:txBody>
          <a:bodyPr>
            <a:normAutofit/>
          </a:bodyPr>
          <a:lstStyle/>
          <a:p>
            <a:r>
              <a:rPr lang="fr-CA" sz="3200" dirty="0"/>
              <a:t>…si minime soit-il, </a:t>
            </a:r>
          </a:p>
          <a:p>
            <a:r>
              <a:rPr lang="fr-CA" sz="3200" dirty="0"/>
              <a:t>   amène son lot de stress.</a:t>
            </a:r>
          </a:p>
        </p:txBody>
      </p:sp>
    </p:spTree>
    <p:extLst>
      <p:ext uri="{BB962C8B-B14F-4D97-AF65-F5344CB8AC3E}">
        <p14:creationId xmlns:p14="http://schemas.microsoft.com/office/powerpoint/2010/main" val="38914565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2960" y="365760"/>
            <a:ext cx="7520940" cy="1263040"/>
          </a:xfrm>
        </p:spPr>
        <p:txBody>
          <a:bodyPr/>
          <a:lstStyle/>
          <a:p>
            <a:pPr algn="ctr"/>
            <a:r>
              <a:rPr lang="fr-CA" dirty="0"/>
              <a:t>SI UN CHANGEMENT SURVIENT,</a:t>
            </a:r>
            <a:br>
              <a:rPr lang="fr-CA" dirty="0"/>
            </a:br>
            <a:r>
              <a:rPr lang="fr-CA" dirty="0"/>
              <a:t>famille, santé, travail…</a:t>
            </a:r>
          </a:p>
        </p:txBody>
      </p:sp>
      <p:sp>
        <p:nvSpPr>
          <p:cNvPr id="3" name="Espace réservé du contenu 2"/>
          <p:cNvSpPr>
            <a:spLocks noGrp="1"/>
          </p:cNvSpPr>
          <p:nvPr>
            <p:ph idx="1"/>
          </p:nvPr>
        </p:nvSpPr>
        <p:spPr>
          <a:xfrm>
            <a:off x="827584" y="2060848"/>
            <a:ext cx="7520940" cy="3579849"/>
          </a:xfrm>
        </p:spPr>
        <p:txBody>
          <a:bodyPr/>
          <a:lstStyle/>
          <a:p>
            <a:pPr algn="ctr"/>
            <a:r>
              <a:rPr lang="fr-CA" sz="2400" dirty="0"/>
              <a:t>ON DOIT CONSIDÉRER</a:t>
            </a:r>
            <a:r>
              <a:rPr lang="fr-CA" dirty="0"/>
              <a:t>:</a:t>
            </a:r>
          </a:p>
          <a:p>
            <a:pPr algn="ctr"/>
            <a:endParaRPr lang="fr-CA" dirty="0"/>
          </a:p>
          <a:p>
            <a:r>
              <a:rPr lang="fr-CA" u="sng" dirty="0"/>
              <a:t>OBJECTIVEMENT:</a:t>
            </a:r>
            <a:r>
              <a:rPr lang="fr-CA" dirty="0"/>
              <a:t>                                                                    </a:t>
            </a:r>
            <a:r>
              <a:rPr lang="fr-CA" u="sng" dirty="0"/>
              <a:t>SUBJECTIVEMENT:</a:t>
            </a:r>
          </a:p>
          <a:p>
            <a:endParaRPr lang="fr-CA" dirty="0"/>
          </a:p>
          <a:p>
            <a:r>
              <a:rPr lang="fr-CA" sz="1800" dirty="0"/>
              <a:t>- Les faits                                                                       - Les valeurs </a:t>
            </a:r>
          </a:p>
          <a:p>
            <a:r>
              <a:rPr lang="fr-CA" sz="1800" dirty="0"/>
              <a:t>                                                                                       - Le terrain</a:t>
            </a:r>
          </a:p>
        </p:txBody>
      </p:sp>
    </p:spTree>
    <p:extLst>
      <p:ext uri="{BB962C8B-B14F-4D97-AF65-F5344CB8AC3E}">
        <p14:creationId xmlns:p14="http://schemas.microsoft.com/office/powerpoint/2010/main" val="607855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p:txBody>
          <a:bodyPr/>
          <a:lstStyle/>
          <a:p>
            <a:r>
              <a:rPr lang="fr-CA" dirty="0"/>
              <a:t>      </a:t>
            </a:r>
            <a:r>
              <a:rPr lang="fr-CA" i="1" dirty="0"/>
              <a:t>Jean Drouin M.D.</a:t>
            </a:r>
            <a:endParaRPr lang="fr-CA" dirty="0"/>
          </a:p>
        </p:txBody>
      </p:sp>
      <p:sp>
        <p:nvSpPr>
          <p:cNvPr id="2" name="Titre 1"/>
          <p:cNvSpPr>
            <a:spLocks noGrp="1"/>
          </p:cNvSpPr>
          <p:nvPr>
            <p:ph type="ctrTitle"/>
          </p:nvPr>
        </p:nvSpPr>
        <p:spPr/>
        <p:txBody>
          <a:bodyPr/>
          <a:lstStyle/>
          <a:p>
            <a:r>
              <a:rPr lang="fr-CA" dirty="0"/>
              <a:t>Émergence des </a:t>
            </a:r>
            <a:br>
              <a:rPr lang="fr-CA" dirty="0"/>
            </a:br>
            <a:r>
              <a:rPr lang="fr-CA" dirty="0"/>
              <a:t>super vieux.</a:t>
            </a:r>
          </a:p>
        </p:txBody>
      </p:sp>
    </p:spTree>
    <p:extLst>
      <p:ext uri="{BB962C8B-B14F-4D97-AF65-F5344CB8AC3E}">
        <p14:creationId xmlns:p14="http://schemas.microsoft.com/office/powerpoint/2010/main" val="24884118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91680" y="980728"/>
            <a:ext cx="4896544" cy="548640"/>
          </a:xfrm>
          <a:solidFill>
            <a:schemeClr val="accent3">
              <a:lumMod val="60000"/>
              <a:lumOff val="40000"/>
            </a:schemeClr>
          </a:solidFill>
        </p:spPr>
        <p:txBody>
          <a:bodyPr/>
          <a:lstStyle/>
          <a:p>
            <a:pPr algn="ctr"/>
            <a:r>
              <a:rPr lang="fr-CA" dirty="0"/>
              <a:t>LA NOTION DE TERRAIN:</a:t>
            </a:r>
          </a:p>
        </p:txBody>
      </p:sp>
      <p:sp>
        <p:nvSpPr>
          <p:cNvPr id="3" name="Espace réservé du contenu 2"/>
          <p:cNvSpPr>
            <a:spLocks noGrp="1"/>
          </p:cNvSpPr>
          <p:nvPr>
            <p:ph idx="1"/>
          </p:nvPr>
        </p:nvSpPr>
        <p:spPr>
          <a:xfrm>
            <a:off x="2195736" y="2348880"/>
            <a:ext cx="4824536" cy="3579849"/>
          </a:xfrm>
        </p:spPr>
        <p:txBody>
          <a:bodyPr>
            <a:normAutofit/>
          </a:bodyPr>
          <a:lstStyle/>
          <a:p>
            <a:pPr>
              <a:buFont typeface="Wingdings" panose="05000000000000000000" pitchFamily="2" charset="2"/>
              <a:buChar char="Ø"/>
            </a:pPr>
            <a:r>
              <a:rPr lang="fr-CA" sz="2000" dirty="0"/>
              <a:t>Biologique</a:t>
            </a:r>
          </a:p>
          <a:p>
            <a:pPr>
              <a:buFont typeface="Wingdings" panose="05000000000000000000" pitchFamily="2" charset="2"/>
              <a:buChar char="Ø"/>
            </a:pPr>
            <a:r>
              <a:rPr lang="fr-CA" sz="2000" dirty="0"/>
              <a:t>Psychologique</a:t>
            </a:r>
          </a:p>
          <a:p>
            <a:pPr>
              <a:buFont typeface="Wingdings" panose="05000000000000000000" pitchFamily="2" charset="2"/>
              <a:buChar char="Ø"/>
            </a:pPr>
            <a:r>
              <a:rPr lang="fr-CA" sz="2000" dirty="0"/>
              <a:t>Social</a:t>
            </a:r>
          </a:p>
          <a:p>
            <a:pPr>
              <a:buFont typeface="Wingdings" panose="05000000000000000000" pitchFamily="2" charset="2"/>
              <a:buChar char="Ø"/>
            </a:pPr>
            <a:r>
              <a:rPr lang="fr-CA" sz="2000" dirty="0"/>
              <a:t>Environnemental</a:t>
            </a:r>
          </a:p>
          <a:p>
            <a:pPr>
              <a:buFont typeface="Wingdings" panose="05000000000000000000" pitchFamily="2" charset="2"/>
              <a:buChar char="Ø"/>
            </a:pPr>
            <a:r>
              <a:rPr lang="fr-CA" sz="2000" dirty="0"/>
              <a:t>Spirituel</a:t>
            </a:r>
          </a:p>
        </p:txBody>
      </p:sp>
    </p:spTree>
    <p:extLst>
      <p:ext uri="{BB962C8B-B14F-4D97-AF65-F5344CB8AC3E}">
        <p14:creationId xmlns:p14="http://schemas.microsoft.com/office/powerpoint/2010/main" val="10549145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2960" y="365760"/>
            <a:ext cx="7520940" cy="1407056"/>
          </a:xfrm>
        </p:spPr>
        <p:txBody>
          <a:bodyPr/>
          <a:lstStyle/>
          <a:p>
            <a:pPr algn="ctr"/>
            <a:r>
              <a:rPr lang="fr-CA" dirty="0"/>
              <a:t>3 RÉACTIONS FACE AU </a:t>
            </a:r>
            <a:br>
              <a:rPr lang="fr-CA" dirty="0"/>
            </a:br>
            <a:r>
              <a:rPr lang="fr-CA" dirty="0"/>
              <a:t>CHANGEMENT:</a:t>
            </a:r>
          </a:p>
        </p:txBody>
      </p:sp>
      <p:sp>
        <p:nvSpPr>
          <p:cNvPr id="3" name="Espace réservé du contenu 2"/>
          <p:cNvSpPr>
            <a:spLocks noGrp="1"/>
          </p:cNvSpPr>
          <p:nvPr>
            <p:ph idx="1"/>
          </p:nvPr>
        </p:nvSpPr>
        <p:spPr>
          <a:xfrm>
            <a:off x="2339752" y="2492896"/>
            <a:ext cx="4176464" cy="2520280"/>
          </a:xfrm>
        </p:spPr>
        <p:txBody>
          <a:bodyPr>
            <a:normAutofit/>
          </a:bodyPr>
          <a:lstStyle/>
          <a:p>
            <a:pPr marL="457200" indent="-457200">
              <a:buFont typeface="+mj-lt"/>
              <a:buAutoNum type="arabicPeriod"/>
            </a:pPr>
            <a:r>
              <a:rPr lang="fr-CA" sz="2000" dirty="0"/>
              <a:t>ADAPTATION (WIN-WIN)</a:t>
            </a:r>
          </a:p>
          <a:p>
            <a:pPr marL="457200" indent="-457200">
              <a:buFont typeface="+mj-lt"/>
              <a:buAutoNum type="arabicPeriod"/>
            </a:pPr>
            <a:endParaRPr lang="fr-CA" sz="2000" dirty="0"/>
          </a:p>
          <a:p>
            <a:pPr marL="457200" indent="-457200">
              <a:buFont typeface="+mj-lt"/>
              <a:buAutoNum type="arabicPeriod"/>
            </a:pPr>
            <a:r>
              <a:rPr lang="fr-CA" sz="2000" dirty="0"/>
              <a:t>FAIRE PLAISIR (LE OUI)</a:t>
            </a:r>
          </a:p>
          <a:p>
            <a:pPr marL="457200" indent="-457200">
              <a:buFont typeface="+mj-lt"/>
              <a:buAutoNum type="arabicPeriod"/>
            </a:pPr>
            <a:endParaRPr lang="fr-CA" sz="2000" dirty="0"/>
          </a:p>
          <a:p>
            <a:pPr marL="457200" indent="-457200">
              <a:buFont typeface="+mj-lt"/>
              <a:buAutoNum type="arabicPeriod"/>
            </a:pPr>
            <a:r>
              <a:rPr lang="fr-CA" sz="2000" dirty="0"/>
              <a:t>FRUSTRATION  ( COLÈRE)</a:t>
            </a:r>
          </a:p>
          <a:p>
            <a:pPr marL="457200" indent="-457200">
              <a:buFont typeface="+mj-lt"/>
              <a:buAutoNum type="arabicPeriod"/>
            </a:pPr>
            <a:endParaRPr lang="fr-CA" sz="2000" dirty="0"/>
          </a:p>
          <a:p>
            <a:pPr marL="457200" indent="-457200">
              <a:buFont typeface="+mj-lt"/>
              <a:buAutoNum type="arabicPeriod"/>
            </a:pPr>
            <a:endParaRPr lang="fr-CA" sz="2000" dirty="0"/>
          </a:p>
        </p:txBody>
      </p:sp>
    </p:spTree>
    <p:extLst>
      <p:ext uri="{BB962C8B-B14F-4D97-AF65-F5344CB8AC3E}">
        <p14:creationId xmlns:p14="http://schemas.microsoft.com/office/powerpoint/2010/main" val="8734459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908720"/>
            <a:ext cx="7520940" cy="548640"/>
          </a:xfrm>
        </p:spPr>
        <p:txBody>
          <a:bodyPr/>
          <a:lstStyle/>
          <a:p>
            <a:r>
              <a:rPr lang="fr-CA" dirty="0"/>
              <a:t>COMMENT SE COMPORTE LA MATIÈRE?</a:t>
            </a:r>
          </a:p>
        </p:txBody>
      </p:sp>
      <p:sp>
        <p:nvSpPr>
          <p:cNvPr id="3" name="Espace réservé du contenu 2"/>
          <p:cNvSpPr>
            <a:spLocks noGrp="1"/>
          </p:cNvSpPr>
          <p:nvPr>
            <p:ph idx="1"/>
          </p:nvPr>
        </p:nvSpPr>
        <p:spPr>
          <a:xfrm>
            <a:off x="827584" y="1844824"/>
            <a:ext cx="7520940" cy="3579849"/>
          </a:xfrm>
        </p:spPr>
        <p:txBody>
          <a:bodyPr/>
          <a:lstStyle/>
          <a:p>
            <a:r>
              <a:rPr lang="fr-CA" dirty="0"/>
              <a:t>STIMULATION DU SYSTÈME SYMPATHIQUE:</a:t>
            </a:r>
          </a:p>
          <a:p>
            <a:endParaRPr lang="fr-CA" dirty="0"/>
          </a:p>
          <a:p>
            <a:r>
              <a:rPr lang="fr-CA" dirty="0"/>
              <a:t>HORMONES :                                                                       ADRÉNALINE:</a:t>
            </a:r>
          </a:p>
          <a:p>
            <a:endParaRPr lang="fr-CA" dirty="0"/>
          </a:p>
          <a:p>
            <a:r>
              <a:rPr lang="fr-CA" dirty="0"/>
              <a:t>ACTION =                CORTISOL                 SUCRE</a:t>
            </a:r>
          </a:p>
          <a:p>
            <a:r>
              <a:rPr lang="fr-CA" dirty="0"/>
              <a:t>GRAS                                                                               ÉNERGIE</a:t>
            </a:r>
          </a:p>
          <a:p>
            <a:r>
              <a:rPr lang="fr-CA" dirty="0"/>
              <a:t>PROTÉINES</a:t>
            </a:r>
          </a:p>
        </p:txBody>
      </p:sp>
      <p:sp>
        <p:nvSpPr>
          <p:cNvPr id="4" name="Flèche vers le haut 3"/>
          <p:cNvSpPr/>
          <p:nvPr/>
        </p:nvSpPr>
        <p:spPr>
          <a:xfrm>
            <a:off x="2163329" y="3068961"/>
            <a:ext cx="242316" cy="43204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Flèche vers le haut 4"/>
          <p:cNvSpPr/>
          <p:nvPr/>
        </p:nvSpPr>
        <p:spPr>
          <a:xfrm>
            <a:off x="3901070" y="3068962"/>
            <a:ext cx="242316" cy="43204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Accolade fermante 5"/>
          <p:cNvSpPr/>
          <p:nvPr/>
        </p:nvSpPr>
        <p:spPr>
          <a:xfrm>
            <a:off x="4990902" y="3038453"/>
            <a:ext cx="261743" cy="1215752"/>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Tree>
    <p:extLst>
      <p:ext uri="{BB962C8B-B14F-4D97-AF65-F5344CB8AC3E}">
        <p14:creationId xmlns:p14="http://schemas.microsoft.com/office/powerpoint/2010/main" val="41381125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a:t>CORTISOL</a:t>
            </a:r>
          </a:p>
        </p:txBody>
      </p:sp>
      <p:sp>
        <p:nvSpPr>
          <p:cNvPr id="3" name="Espace réservé du contenu 2"/>
          <p:cNvSpPr>
            <a:spLocks noGrp="1"/>
          </p:cNvSpPr>
          <p:nvPr>
            <p:ph idx="1"/>
          </p:nvPr>
        </p:nvSpPr>
        <p:spPr>
          <a:xfrm>
            <a:off x="611560" y="2132856"/>
            <a:ext cx="7520940" cy="3579849"/>
          </a:xfrm>
        </p:spPr>
        <p:txBody>
          <a:bodyPr/>
          <a:lstStyle/>
          <a:p>
            <a:r>
              <a:rPr lang="fr-CA" dirty="0"/>
              <a:t>CERVEAU                                                                                          IMMUNITÉ</a:t>
            </a:r>
          </a:p>
          <a:p>
            <a:endParaRPr lang="fr-CA" dirty="0"/>
          </a:p>
          <a:p>
            <a:r>
              <a:rPr lang="fr-CA" dirty="0"/>
              <a:t>ACTION RÉCEPTEUR</a:t>
            </a:r>
          </a:p>
          <a:p>
            <a:endParaRPr lang="fr-CA" dirty="0"/>
          </a:p>
          <a:p>
            <a:r>
              <a:rPr lang="fr-CA" dirty="0"/>
              <a:t>MÉMOIRE                                                      RN SYSTÈME IMMUNITAIRTE</a:t>
            </a:r>
          </a:p>
          <a:p>
            <a:r>
              <a:rPr lang="fr-CA" dirty="0"/>
              <a:t>(LONG TERME)</a:t>
            </a:r>
          </a:p>
          <a:p>
            <a:r>
              <a:rPr lang="fr-CA" dirty="0"/>
              <a:t>SCANNER</a:t>
            </a:r>
          </a:p>
          <a:p>
            <a:r>
              <a:rPr lang="fr-CA" dirty="0"/>
              <a:t>ATROPHIE</a:t>
            </a:r>
          </a:p>
        </p:txBody>
      </p:sp>
      <p:cxnSp>
        <p:nvCxnSpPr>
          <p:cNvPr id="5" name="Connecteur droit avec flèche 4"/>
          <p:cNvCxnSpPr/>
          <p:nvPr/>
        </p:nvCxnSpPr>
        <p:spPr>
          <a:xfrm flipH="1">
            <a:off x="1763688" y="908720"/>
            <a:ext cx="2376264"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4716016" y="908720"/>
            <a:ext cx="1296144" cy="12241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Flèche vers le bas 12"/>
          <p:cNvSpPr/>
          <p:nvPr/>
        </p:nvSpPr>
        <p:spPr>
          <a:xfrm>
            <a:off x="1115616" y="2420888"/>
            <a:ext cx="242316"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Flèche vers le bas 13"/>
          <p:cNvSpPr/>
          <p:nvPr/>
        </p:nvSpPr>
        <p:spPr>
          <a:xfrm>
            <a:off x="4018794" y="3463762"/>
            <a:ext cx="242316"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Flèche vers le bas 14"/>
          <p:cNvSpPr/>
          <p:nvPr/>
        </p:nvSpPr>
        <p:spPr>
          <a:xfrm>
            <a:off x="395536" y="3456014"/>
            <a:ext cx="242316"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3622546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980728"/>
            <a:ext cx="7520940" cy="548640"/>
          </a:xfrm>
        </p:spPr>
        <p:txBody>
          <a:bodyPr/>
          <a:lstStyle/>
          <a:p>
            <a:r>
              <a:rPr lang="fr-CA" sz="2400" dirty="0"/>
              <a:t>Quand le stress fait tomber les barrières</a:t>
            </a:r>
          </a:p>
        </p:txBody>
      </p:sp>
      <p:sp>
        <p:nvSpPr>
          <p:cNvPr id="3" name="Espace réservé du contenu 2"/>
          <p:cNvSpPr>
            <a:spLocks noGrp="1"/>
          </p:cNvSpPr>
          <p:nvPr>
            <p:ph idx="1"/>
          </p:nvPr>
        </p:nvSpPr>
        <p:spPr>
          <a:xfrm>
            <a:off x="1259632" y="1844824"/>
            <a:ext cx="7520940" cy="4237990"/>
          </a:xfrm>
        </p:spPr>
        <p:txBody>
          <a:bodyPr/>
          <a:lstStyle/>
          <a:p>
            <a:r>
              <a:rPr lang="fr-CA" dirty="0"/>
              <a:t>                                                        NATURE NEUROSCIENCE, NOV 2016</a:t>
            </a:r>
          </a:p>
          <a:p>
            <a:r>
              <a:rPr lang="fr-CA" dirty="0"/>
              <a:t>                                                         Caroline Ménard, post doc Mont Sinaï</a:t>
            </a:r>
          </a:p>
          <a:p>
            <a:endParaRPr lang="fr-CA" dirty="0"/>
          </a:p>
          <a:p>
            <a:pPr>
              <a:buFont typeface="Arial" panose="020B0604020202020204" pitchFamily="34" charset="0"/>
              <a:buChar char="•"/>
            </a:pPr>
            <a:endParaRPr lang="fr-CA" dirty="0"/>
          </a:p>
          <a:p>
            <a:pPr>
              <a:buFont typeface="Arial" panose="020B0604020202020204" pitchFamily="34" charset="0"/>
              <a:buChar char="•"/>
            </a:pPr>
            <a:endParaRPr lang="fr-CA" dirty="0"/>
          </a:p>
          <a:p>
            <a:pPr>
              <a:buFont typeface="Arial" panose="020B0604020202020204" pitchFamily="34" charset="0"/>
              <a:buChar char="•"/>
            </a:pPr>
            <a:r>
              <a:rPr lang="fr-CA" sz="2400" dirty="0"/>
              <a:t>Comment le stress peut mener à la dépression?</a:t>
            </a:r>
          </a:p>
          <a:p>
            <a:pPr>
              <a:buFont typeface="Arial" panose="020B0604020202020204" pitchFamily="34" charset="0"/>
              <a:buChar char="•"/>
            </a:pPr>
            <a:endParaRPr lang="fr-CA" sz="2400" dirty="0"/>
          </a:p>
          <a:p>
            <a:pPr>
              <a:buFont typeface="Arial" panose="020B0604020202020204" pitchFamily="34" charset="0"/>
              <a:buChar char="•"/>
            </a:pPr>
            <a:r>
              <a:rPr lang="fr-CA" sz="2400" dirty="0"/>
              <a:t>Le stress crée de l’inflammation dans le sang.</a:t>
            </a:r>
          </a:p>
        </p:txBody>
      </p:sp>
    </p:spTree>
    <p:extLst>
      <p:ext uri="{BB962C8B-B14F-4D97-AF65-F5344CB8AC3E}">
        <p14:creationId xmlns:p14="http://schemas.microsoft.com/office/powerpoint/2010/main" val="35167923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91680" y="548680"/>
            <a:ext cx="7520940" cy="548640"/>
          </a:xfrm>
        </p:spPr>
        <p:txBody>
          <a:bodyPr/>
          <a:lstStyle/>
          <a:p>
            <a:r>
              <a:rPr lang="fr-CA" dirty="0">
                <a:solidFill>
                  <a:schemeClr val="accent3">
                    <a:lumMod val="75000"/>
                  </a:schemeClr>
                </a:solidFill>
              </a:rPr>
              <a:t>Le stress:</a:t>
            </a:r>
            <a:br>
              <a:rPr lang="fr-CA" dirty="0">
                <a:solidFill>
                  <a:schemeClr val="accent3">
                    <a:lumMod val="75000"/>
                  </a:schemeClr>
                </a:solidFill>
              </a:rPr>
            </a:br>
            <a:endParaRPr lang="fr-CA" dirty="0">
              <a:solidFill>
                <a:schemeClr val="accent3">
                  <a:lumMod val="75000"/>
                </a:schemeClr>
              </a:solidFill>
            </a:endParaRPr>
          </a:p>
        </p:txBody>
      </p:sp>
      <p:sp>
        <p:nvSpPr>
          <p:cNvPr id="3" name="Espace réservé du contenu 2"/>
          <p:cNvSpPr>
            <a:spLocks noGrp="1"/>
          </p:cNvSpPr>
          <p:nvPr>
            <p:ph idx="1"/>
          </p:nvPr>
        </p:nvSpPr>
        <p:spPr>
          <a:xfrm>
            <a:off x="1403648" y="1329079"/>
            <a:ext cx="7520940" cy="3579849"/>
          </a:xfrm>
        </p:spPr>
        <p:txBody>
          <a:bodyPr/>
          <a:lstStyle/>
          <a:p>
            <a:r>
              <a:rPr lang="fr-CA" dirty="0"/>
              <a:t>-     de 50% de la production d’une protéine:</a:t>
            </a:r>
          </a:p>
          <a:p>
            <a:endParaRPr lang="fr-CA" dirty="0"/>
          </a:p>
          <a:p>
            <a:r>
              <a:rPr lang="fr-CA" dirty="0"/>
              <a:t>La Claudine – 5 (ciment)</a:t>
            </a:r>
          </a:p>
          <a:p>
            <a:endParaRPr lang="fr-CA" dirty="0"/>
          </a:p>
          <a:p>
            <a:r>
              <a:rPr lang="fr-CA" dirty="0"/>
              <a:t>-      de la barrière hémato encéphalique</a:t>
            </a:r>
          </a:p>
          <a:p>
            <a:endParaRPr lang="fr-CA" dirty="0"/>
          </a:p>
          <a:p>
            <a:r>
              <a:rPr lang="fr-CA" dirty="0"/>
              <a:t>Laisse passer au cerveau microbes et contaminants</a:t>
            </a:r>
          </a:p>
          <a:p>
            <a:endParaRPr lang="fr-CA" dirty="0"/>
          </a:p>
          <a:p>
            <a:r>
              <a:rPr lang="fr-CA" dirty="0"/>
              <a:t>-      Inflammation </a:t>
            </a:r>
          </a:p>
        </p:txBody>
      </p:sp>
      <p:cxnSp>
        <p:nvCxnSpPr>
          <p:cNvPr id="5" name="Connecteur droit avec flèche 4"/>
          <p:cNvCxnSpPr/>
          <p:nvPr/>
        </p:nvCxnSpPr>
        <p:spPr>
          <a:xfrm flipH="1">
            <a:off x="1115616" y="1196752"/>
            <a:ext cx="7074" cy="264655"/>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flipH="1">
            <a:off x="1691680" y="1329079"/>
            <a:ext cx="1503" cy="39190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a:off x="1259632" y="2025257"/>
            <a:ext cx="12352" cy="405757"/>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flipH="1">
            <a:off x="1122690" y="2549236"/>
            <a:ext cx="7074" cy="264655"/>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1693183" y="2787181"/>
            <a:ext cx="1613" cy="387145"/>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a:off x="1718037" y="4005064"/>
            <a:ext cx="1613" cy="387145"/>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9566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207920" y="2545206"/>
            <a:ext cx="1298640" cy="972316"/>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n>
                <a:solidFill>
                  <a:srgbClr val="0070C0"/>
                </a:solidFill>
              </a:ln>
              <a:noFill/>
            </a:endParaRPr>
          </a:p>
        </p:txBody>
      </p:sp>
      <p:sp>
        <p:nvSpPr>
          <p:cNvPr id="3" name="Ellipse 2"/>
          <p:cNvSpPr/>
          <p:nvPr/>
        </p:nvSpPr>
        <p:spPr>
          <a:xfrm>
            <a:off x="2941932" y="1147478"/>
            <a:ext cx="1409771" cy="97652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a:t>STRESS</a:t>
            </a:r>
          </a:p>
        </p:txBody>
      </p:sp>
      <p:sp>
        <p:nvSpPr>
          <p:cNvPr id="4" name="Ellipse 3"/>
          <p:cNvSpPr/>
          <p:nvPr/>
        </p:nvSpPr>
        <p:spPr>
          <a:xfrm>
            <a:off x="4698900" y="1158593"/>
            <a:ext cx="1392477" cy="98413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Ellipse 4"/>
          <p:cNvSpPr/>
          <p:nvPr/>
        </p:nvSpPr>
        <p:spPr>
          <a:xfrm>
            <a:off x="6391779" y="1576396"/>
            <a:ext cx="1315982" cy="93465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llipse 5"/>
          <p:cNvSpPr/>
          <p:nvPr/>
        </p:nvSpPr>
        <p:spPr>
          <a:xfrm>
            <a:off x="7462982" y="2493563"/>
            <a:ext cx="1429498" cy="1016442"/>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100" dirty="0"/>
              <a:t>SPIRITUALITÉ</a:t>
            </a:r>
          </a:p>
        </p:txBody>
      </p:sp>
      <p:sp>
        <p:nvSpPr>
          <p:cNvPr id="7" name="Ellipse 6"/>
          <p:cNvSpPr/>
          <p:nvPr/>
        </p:nvSpPr>
        <p:spPr>
          <a:xfrm>
            <a:off x="1331640" y="1571613"/>
            <a:ext cx="1512167" cy="10736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050" dirty="0"/>
              <a:t>ALIMENTATION</a:t>
            </a:r>
          </a:p>
        </p:txBody>
      </p:sp>
      <p:sp>
        <p:nvSpPr>
          <p:cNvPr id="10" name="Rectangle 9"/>
          <p:cNvSpPr/>
          <p:nvPr/>
        </p:nvSpPr>
        <p:spPr>
          <a:xfrm>
            <a:off x="3517201" y="476672"/>
            <a:ext cx="2129109" cy="52322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r-FR" sz="2800" b="1" cap="none" spc="0" dirty="0">
                <a:ln w="11430"/>
                <a:solidFill>
                  <a:srgbClr val="FF0000"/>
                </a:solidFill>
                <a:effectLst>
                  <a:outerShdw blurRad="80000" dist="40000" dir="5040000" algn="tl">
                    <a:srgbClr val="000000">
                      <a:alpha val="30000"/>
                    </a:srgbClr>
                  </a:outerShdw>
                </a:effectLst>
              </a:rPr>
              <a:t>PRÉVENTION</a:t>
            </a:r>
          </a:p>
        </p:txBody>
      </p:sp>
      <p:sp>
        <p:nvSpPr>
          <p:cNvPr id="11" name="ZoneTexte 10"/>
          <p:cNvSpPr txBox="1"/>
          <p:nvPr/>
        </p:nvSpPr>
        <p:spPr>
          <a:xfrm>
            <a:off x="394612" y="2863284"/>
            <a:ext cx="925253" cy="276999"/>
          </a:xfrm>
          <a:prstGeom prst="rect">
            <a:avLst/>
          </a:prstGeom>
          <a:noFill/>
        </p:spPr>
        <p:txBody>
          <a:bodyPr wrap="none" rtlCol="0">
            <a:spAutoFit/>
          </a:bodyPr>
          <a:lstStyle/>
          <a:p>
            <a:r>
              <a:rPr lang="fr-CA" sz="1200" dirty="0">
                <a:solidFill>
                  <a:schemeClr val="bg1"/>
                </a:solidFill>
              </a:rPr>
              <a:t>GÉNÉTIQUE</a:t>
            </a:r>
          </a:p>
        </p:txBody>
      </p:sp>
      <p:sp>
        <p:nvSpPr>
          <p:cNvPr id="12" name="ZoneTexte 11"/>
          <p:cNvSpPr txBox="1"/>
          <p:nvPr/>
        </p:nvSpPr>
        <p:spPr>
          <a:xfrm>
            <a:off x="4788071" y="1497242"/>
            <a:ext cx="1061509" cy="276999"/>
          </a:xfrm>
          <a:prstGeom prst="rect">
            <a:avLst/>
          </a:prstGeom>
          <a:noFill/>
        </p:spPr>
        <p:txBody>
          <a:bodyPr wrap="none" rtlCol="0">
            <a:spAutoFit/>
          </a:bodyPr>
          <a:lstStyle/>
          <a:p>
            <a:r>
              <a:rPr lang="fr-CA" sz="1200" dirty="0">
                <a:solidFill>
                  <a:schemeClr val="bg1"/>
                </a:solidFill>
              </a:rPr>
              <a:t>MOUVEMENT</a:t>
            </a:r>
          </a:p>
        </p:txBody>
      </p:sp>
      <p:sp>
        <p:nvSpPr>
          <p:cNvPr id="13" name="ZoneTexte 12"/>
          <p:cNvSpPr txBox="1"/>
          <p:nvPr/>
        </p:nvSpPr>
        <p:spPr>
          <a:xfrm>
            <a:off x="6407083" y="1865728"/>
            <a:ext cx="1368152" cy="276999"/>
          </a:xfrm>
          <a:prstGeom prst="rect">
            <a:avLst/>
          </a:prstGeom>
          <a:noFill/>
        </p:spPr>
        <p:txBody>
          <a:bodyPr wrap="square" rtlCol="0">
            <a:spAutoFit/>
          </a:bodyPr>
          <a:lstStyle/>
          <a:p>
            <a:r>
              <a:rPr lang="fr-CA" sz="1200" dirty="0">
                <a:solidFill>
                  <a:schemeClr val="bg1"/>
                </a:solidFill>
              </a:rPr>
              <a:t>ENVIRONNEMENT</a:t>
            </a:r>
          </a:p>
        </p:txBody>
      </p:sp>
      <p:sp>
        <p:nvSpPr>
          <p:cNvPr id="14" name="ZoneTexte 13"/>
          <p:cNvSpPr txBox="1"/>
          <p:nvPr/>
        </p:nvSpPr>
        <p:spPr>
          <a:xfrm>
            <a:off x="3550710" y="2563415"/>
            <a:ext cx="1752531" cy="954107"/>
          </a:xfrm>
          <a:prstGeom prst="rect">
            <a:avLst/>
          </a:prstGeom>
          <a:noFill/>
        </p:spPr>
        <p:txBody>
          <a:bodyPr wrap="none" rtlCol="0">
            <a:spAutoFit/>
          </a:bodyPr>
          <a:lstStyle/>
          <a:p>
            <a:pPr algn="ctr"/>
            <a:r>
              <a:rPr lang="fr-CA" sz="2800" dirty="0"/>
              <a:t>Malaise</a:t>
            </a:r>
          </a:p>
          <a:p>
            <a:pPr algn="ctr"/>
            <a:r>
              <a:rPr lang="fr-CA" sz="2800" dirty="0"/>
              <a:t>Symptôme</a:t>
            </a:r>
          </a:p>
        </p:txBody>
      </p:sp>
      <p:cxnSp>
        <p:nvCxnSpPr>
          <p:cNvPr id="16" name="Connecteur droit avec flèche 15"/>
          <p:cNvCxnSpPr/>
          <p:nvPr/>
        </p:nvCxnSpPr>
        <p:spPr>
          <a:xfrm flipH="1">
            <a:off x="2941932" y="3517522"/>
            <a:ext cx="704886" cy="703566"/>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a:off x="5015189" y="3615407"/>
            <a:ext cx="759901" cy="605681"/>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20" name="Ellipse 19"/>
          <p:cNvSpPr/>
          <p:nvPr/>
        </p:nvSpPr>
        <p:spPr>
          <a:xfrm>
            <a:off x="1035576" y="3994557"/>
            <a:ext cx="1800199" cy="15841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ZoneTexte 20"/>
          <p:cNvSpPr txBox="1"/>
          <p:nvPr/>
        </p:nvSpPr>
        <p:spPr>
          <a:xfrm>
            <a:off x="1202180" y="4232616"/>
            <a:ext cx="1503938" cy="923330"/>
          </a:xfrm>
          <a:prstGeom prst="rect">
            <a:avLst/>
          </a:prstGeom>
          <a:noFill/>
        </p:spPr>
        <p:txBody>
          <a:bodyPr wrap="none" rtlCol="0">
            <a:spAutoFit/>
          </a:bodyPr>
          <a:lstStyle/>
          <a:p>
            <a:r>
              <a:rPr lang="fr-CA" b="1" dirty="0"/>
              <a:t>APPROCHE </a:t>
            </a:r>
          </a:p>
          <a:p>
            <a:r>
              <a:rPr lang="fr-CA" b="1" dirty="0"/>
              <a:t>MÉDICALE</a:t>
            </a:r>
          </a:p>
          <a:p>
            <a:r>
              <a:rPr lang="fr-CA" b="1" dirty="0"/>
              <a:t>SCIENTIFIQUE</a:t>
            </a:r>
          </a:p>
        </p:txBody>
      </p:sp>
      <p:sp>
        <p:nvSpPr>
          <p:cNvPr id="22" name="Ellipse 21"/>
          <p:cNvSpPr/>
          <p:nvPr/>
        </p:nvSpPr>
        <p:spPr>
          <a:xfrm>
            <a:off x="5924542" y="4077072"/>
            <a:ext cx="1800199" cy="15016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ZoneTexte 22"/>
          <p:cNvSpPr txBox="1"/>
          <p:nvPr/>
        </p:nvSpPr>
        <p:spPr>
          <a:xfrm>
            <a:off x="6266193" y="4504737"/>
            <a:ext cx="1200778" cy="646331"/>
          </a:xfrm>
          <a:prstGeom prst="rect">
            <a:avLst/>
          </a:prstGeom>
          <a:noFill/>
        </p:spPr>
        <p:txBody>
          <a:bodyPr wrap="none" rtlCol="0">
            <a:spAutoFit/>
          </a:bodyPr>
          <a:lstStyle/>
          <a:p>
            <a:r>
              <a:rPr lang="fr-CA" b="1" dirty="0"/>
              <a:t>MÉDECINE</a:t>
            </a:r>
          </a:p>
          <a:p>
            <a:r>
              <a:rPr lang="fr-CA" b="1" dirty="0"/>
              <a:t>INTÉGRÉE</a:t>
            </a:r>
          </a:p>
        </p:txBody>
      </p:sp>
      <p:sp>
        <p:nvSpPr>
          <p:cNvPr id="24" name="ZoneTexte 23"/>
          <p:cNvSpPr txBox="1"/>
          <p:nvPr/>
        </p:nvSpPr>
        <p:spPr>
          <a:xfrm>
            <a:off x="2941932" y="5622650"/>
            <a:ext cx="2918619" cy="338554"/>
          </a:xfrm>
          <a:prstGeom prst="rect">
            <a:avLst/>
          </a:prstGeom>
          <a:noFill/>
        </p:spPr>
        <p:txBody>
          <a:bodyPr wrap="none" rtlCol="0">
            <a:spAutoFit/>
          </a:bodyPr>
          <a:lstStyle/>
          <a:p>
            <a:r>
              <a:rPr lang="fr-CA" sz="1600" b="1" dirty="0"/>
              <a:t>INVESTIGATION ET TRAITEMENT</a:t>
            </a:r>
          </a:p>
        </p:txBody>
      </p:sp>
      <p:sp>
        <p:nvSpPr>
          <p:cNvPr id="25" name="ZoneTexte 24"/>
          <p:cNvSpPr txBox="1"/>
          <p:nvPr/>
        </p:nvSpPr>
        <p:spPr>
          <a:xfrm>
            <a:off x="1935676" y="6117409"/>
            <a:ext cx="4797633" cy="369332"/>
          </a:xfrm>
          <a:prstGeom prst="rect">
            <a:avLst/>
          </a:prstGeom>
          <a:solidFill>
            <a:srgbClr val="FFC000"/>
          </a:solidFill>
          <a:ln>
            <a:solidFill>
              <a:srgbClr val="FFC000"/>
            </a:solidFill>
          </a:ln>
        </p:spPr>
        <p:txBody>
          <a:bodyPr wrap="square" rtlCol="0">
            <a:spAutoFit/>
          </a:bodyPr>
          <a:lstStyle/>
          <a:p>
            <a:r>
              <a:rPr lang="fr-CA" dirty="0">
                <a:solidFill>
                  <a:srgbClr val="FF0000"/>
                </a:solidFill>
              </a:rPr>
              <a:t>PROCESSUS DE GUÉRISON ET DE CROISSANCE</a:t>
            </a:r>
          </a:p>
        </p:txBody>
      </p:sp>
      <p:cxnSp>
        <p:nvCxnSpPr>
          <p:cNvPr id="37" name="Connecteur droit 36"/>
          <p:cNvCxnSpPr/>
          <p:nvPr/>
        </p:nvCxnSpPr>
        <p:spPr>
          <a:xfrm>
            <a:off x="1806223" y="6381329"/>
            <a:ext cx="258907"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flipV="1">
            <a:off x="1783646" y="5703073"/>
            <a:ext cx="22577" cy="718437"/>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p:nvPr/>
        </p:nvCxnSpPr>
        <p:spPr>
          <a:xfrm flipH="1" flipV="1">
            <a:off x="6885263" y="5711504"/>
            <a:ext cx="25783" cy="701573"/>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a:off x="6519811" y="6381329"/>
            <a:ext cx="365452"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07504" y="476672"/>
            <a:ext cx="8928992" cy="61926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 8A8</a:t>
            </a:r>
          </a:p>
        </p:txBody>
      </p:sp>
      <p:sp>
        <p:nvSpPr>
          <p:cNvPr id="27" name="Rectangle 26"/>
          <p:cNvSpPr/>
          <p:nvPr/>
        </p:nvSpPr>
        <p:spPr>
          <a:xfrm>
            <a:off x="1838921" y="-99392"/>
            <a:ext cx="5264070"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6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Concept de santé globale </a:t>
            </a:r>
            <a:endParaRPr lang="fr-FR"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6562886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Les secrets de l'anti ag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652481"/>
            <a:ext cx="3745773" cy="54889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2"/>
          <p:cNvSpPr txBox="1">
            <a:spLocks noRot="1" noChangeArrowheads="1"/>
          </p:cNvSpPr>
          <p:nvPr/>
        </p:nvSpPr>
        <p:spPr>
          <a:xfrm>
            <a:off x="389710" y="1340768"/>
            <a:ext cx="3778515" cy="3168352"/>
          </a:xfrm>
          <a:prstGeom prst="rect">
            <a:avLst/>
          </a:prstGeom>
          <a:solidFill>
            <a:schemeClr val="accent2"/>
          </a:solidFill>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defRPr/>
            </a:pPr>
            <a:r>
              <a:rPr lang="fr-CA" altLang="fr-FR" sz="3200" dirty="0">
                <a:latin typeface="Franklin Gothic Demi" panose="020B0703020102020204" pitchFamily="34" charset="0"/>
              </a:rPr>
              <a:t>4- GESTION DU VIELLISSEMENT et</a:t>
            </a:r>
          </a:p>
          <a:p>
            <a:pPr algn="ctr">
              <a:defRPr/>
            </a:pPr>
            <a:r>
              <a:rPr lang="fr-CA" altLang="fr-FR" sz="3200" dirty="0">
                <a:latin typeface="Franklin Gothic Demi" panose="020B0703020102020204" pitchFamily="34" charset="0"/>
              </a:rPr>
              <a:t>Concept de </a:t>
            </a:r>
          </a:p>
          <a:p>
            <a:pPr algn="ctr">
              <a:defRPr/>
            </a:pPr>
            <a:r>
              <a:rPr lang="fr-CA" altLang="fr-FR" sz="3200" dirty="0">
                <a:latin typeface="Franklin Gothic Demi" panose="020B0703020102020204" pitchFamily="34" charset="0"/>
              </a:rPr>
              <a:t>santé globale.</a:t>
            </a:r>
          </a:p>
        </p:txBody>
      </p:sp>
    </p:spTree>
    <p:extLst>
      <p:ext uri="{BB962C8B-B14F-4D97-AF65-F5344CB8AC3E}">
        <p14:creationId xmlns:p14="http://schemas.microsoft.com/office/powerpoint/2010/main" val="33165765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4"/>
          <p:cNvSpPr>
            <a:spLocks noGrp="1" noChangeArrowheads="1"/>
          </p:cNvSpPr>
          <p:nvPr>
            <p:ph type="title"/>
          </p:nvPr>
        </p:nvSpPr>
        <p:spPr>
          <a:xfrm>
            <a:off x="1043608" y="692696"/>
            <a:ext cx="5189200" cy="548640"/>
          </a:xfrm>
          <a:solidFill>
            <a:schemeClr val="accent3">
              <a:lumMod val="60000"/>
              <a:lumOff val="40000"/>
            </a:schemeClr>
          </a:solidFill>
        </p:spPr>
        <p:txBody>
          <a:bodyPr/>
          <a:lstStyle/>
          <a:p>
            <a:pPr eaLnBrk="1" fontAlgn="auto" hangingPunct="1">
              <a:spcAft>
                <a:spcPts val="0"/>
              </a:spcAft>
              <a:defRPr/>
            </a:pPr>
            <a:r>
              <a:rPr lang="fr-CA" altLang="fr-FR" dirty="0">
                <a:latin typeface="Bookman Old Style" pitchFamily="18" charset="0"/>
              </a:rPr>
              <a:t>Et si on ne dort pas…</a:t>
            </a:r>
          </a:p>
        </p:txBody>
      </p:sp>
      <p:pic>
        <p:nvPicPr>
          <p:cNvPr id="84995" name="Picture 5" descr="Diapo 7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1905000"/>
            <a:ext cx="6934200" cy="3836988"/>
          </a:xfrm>
          <a:noFill/>
        </p:spPr>
      </p:pic>
    </p:spTree>
    <p:extLst>
      <p:ext uri="{BB962C8B-B14F-4D97-AF65-F5344CB8AC3E}">
        <p14:creationId xmlns:p14="http://schemas.microsoft.com/office/powerpoint/2010/main" val="20917512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4306" y="404664"/>
            <a:ext cx="5011950" cy="609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515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908720"/>
            <a:ext cx="7520940" cy="1047016"/>
          </a:xfrm>
        </p:spPr>
        <p:txBody>
          <a:bodyPr/>
          <a:lstStyle/>
          <a:p>
            <a:r>
              <a:rPr lang="fr-CA" dirty="0"/>
              <a:t>     RECENCEMENT DE LA POPULATION</a:t>
            </a:r>
            <a:br>
              <a:rPr lang="fr-CA" dirty="0"/>
            </a:br>
            <a:r>
              <a:rPr lang="fr-CA" dirty="0"/>
              <a:t>                       </a:t>
            </a:r>
            <a:r>
              <a:rPr lang="fr-CA" sz="2000" dirty="0"/>
              <a:t>Statistiques Canada</a:t>
            </a:r>
          </a:p>
        </p:txBody>
      </p:sp>
      <p:sp>
        <p:nvSpPr>
          <p:cNvPr id="3" name="Espace réservé du contenu 2"/>
          <p:cNvSpPr>
            <a:spLocks noGrp="1"/>
          </p:cNvSpPr>
          <p:nvPr>
            <p:ph idx="1"/>
          </p:nvPr>
        </p:nvSpPr>
        <p:spPr>
          <a:xfrm>
            <a:off x="1835696" y="2564904"/>
            <a:ext cx="5544616" cy="2232247"/>
          </a:xfrm>
        </p:spPr>
        <p:txBody>
          <a:bodyPr>
            <a:noAutofit/>
          </a:bodyPr>
          <a:lstStyle/>
          <a:p>
            <a:pPr>
              <a:buFont typeface="Arial" panose="020B0604020202020204" pitchFamily="34" charset="0"/>
              <a:buChar char="•"/>
            </a:pPr>
            <a:r>
              <a:rPr lang="fr-CA" sz="2400" dirty="0"/>
              <a:t>65 ans et +…………………………19%</a:t>
            </a:r>
          </a:p>
          <a:p>
            <a:pPr>
              <a:buFont typeface="Arial" panose="020B0604020202020204" pitchFamily="34" charset="0"/>
              <a:buChar char="•"/>
            </a:pPr>
            <a:endParaRPr lang="fr-CA" sz="2400" dirty="0"/>
          </a:p>
          <a:p>
            <a:pPr>
              <a:buFont typeface="Arial" panose="020B0604020202020204" pitchFamily="34" charset="0"/>
              <a:buChar char="•"/>
            </a:pPr>
            <a:r>
              <a:rPr lang="fr-CA" sz="2400" dirty="0"/>
              <a:t>15 ans et - ………………………….15%</a:t>
            </a:r>
          </a:p>
          <a:p>
            <a:pPr marL="0" indent="0"/>
            <a:endParaRPr lang="fr-CA" sz="2400" dirty="0"/>
          </a:p>
          <a:p>
            <a:pPr>
              <a:buFont typeface="Arial" panose="020B0604020202020204" pitchFamily="34" charset="0"/>
              <a:buChar char="•"/>
            </a:pPr>
            <a:r>
              <a:rPr lang="fr-CA" sz="2400" dirty="0"/>
              <a:t>Âge moyen : ……………………….41,9 ans</a:t>
            </a:r>
          </a:p>
        </p:txBody>
      </p:sp>
    </p:spTree>
    <p:extLst>
      <p:ext uri="{BB962C8B-B14F-4D97-AF65-F5344CB8AC3E}">
        <p14:creationId xmlns:p14="http://schemas.microsoft.com/office/powerpoint/2010/main" val="35138177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28600"/>
            <a:ext cx="5105400" cy="6400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1104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a:t>épigénétique</a:t>
            </a:r>
          </a:p>
        </p:txBody>
      </p:sp>
      <p:sp>
        <p:nvSpPr>
          <p:cNvPr id="3" name="Espace réservé du contenu 2"/>
          <p:cNvSpPr>
            <a:spLocks noGrp="1"/>
          </p:cNvSpPr>
          <p:nvPr>
            <p:ph idx="1"/>
          </p:nvPr>
        </p:nvSpPr>
        <p:spPr>
          <a:xfrm>
            <a:off x="1043608" y="1196752"/>
            <a:ext cx="7520940" cy="3960440"/>
          </a:xfrm>
        </p:spPr>
        <p:txBody>
          <a:bodyPr/>
          <a:lstStyle/>
          <a:p>
            <a:r>
              <a:rPr lang="fr-CA" dirty="0"/>
              <a:t>Sommes nous coincés avec nos gênes?</a:t>
            </a:r>
          </a:p>
          <a:p>
            <a:endParaRPr lang="fr-CA" dirty="0"/>
          </a:p>
          <a:p>
            <a:r>
              <a:rPr lang="fr-CA" dirty="0"/>
              <a:t>« Si vous enseignez à un groupe de personnes…</a:t>
            </a:r>
          </a:p>
          <a:p>
            <a:endParaRPr lang="fr-CA" dirty="0"/>
          </a:p>
          <a:p>
            <a:pPr>
              <a:buFont typeface="+mj-lt"/>
              <a:buAutoNum type="arabicPeriod"/>
            </a:pPr>
            <a:r>
              <a:rPr lang="fr-CA" dirty="0"/>
              <a:t>Comment habiter l’instant présent;</a:t>
            </a:r>
          </a:p>
          <a:p>
            <a:pPr>
              <a:buFont typeface="+mj-lt"/>
              <a:buAutoNum type="arabicPeriod"/>
            </a:pPr>
            <a:r>
              <a:rPr lang="fr-CA" dirty="0"/>
              <a:t>Comment faire des choses différentes;</a:t>
            </a:r>
          </a:p>
          <a:p>
            <a:pPr>
              <a:buFont typeface="+mj-lt"/>
              <a:buAutoNum type="arabicPeriod"/>
            </a:pPr>
            <a:r>
              <a:rPr lang="fr-CA" dirty="0"/>
              <a:t>Comment ajuster leur alimentation;</a:t>
            </a:r>
          </a:p>
          <a:p>
            <a:pPr>
              <a:buFont typeface="+mj-lt"/>
              <a:buAutoNum type="arabicPeriod"/>
            </a:pPr>
            <a:r>
              <a:rPr lang="fr-CA" dirty="0"/>
              <a:t>Comment exprimer leurs émotions.</a:t>
            </a:r>
          </a:p>
          <a:p>
            <a:pPr marL="0" indent="0"/>
            <a:endParaRPr lang="fr-CA" dirty="0"/>
          </a:p>
          <a:p>
            <a:pPr marL="0" indent="0"/>
            <a:r>
              <a:rPr lang="fr-CA" dirty="0"/>
              <a:t>     en six semaines, ces personnes vont réguler 1561 nouveaux gênes. »</a:t>
            </a:r>
          </a:p>
          <a:p>
            <a:pPr marL="0" indent="0"/>
            <a:r>
              <a:rPr lang="fr-CA" dirty="0"/>
              <a:t>                                                                                        Dr JOE DISPENZA</a:t>
            </a:r>
          </a:p>
        </p:txBody>
      </p:sp>
    </p:spTree>
    <p:extLst>
      <p:ext uri="{BB962C8B-B14F-4D97-AF65-F5344CB8AC3E}">
        <p14:creationId xmlns:p14="http://schemas.microsoft.com/office/powerpoint/2010/main" val="29949307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a:xfrm>
            <a:off x="1475656" y="980728"/>
            <a:ext cx="5544616" cy="792088"/>
          </a:xfrm>
          <a:solidFill>
            <a:schemeClr val="accent3">
              <a:lumMod val="60000"/>
              <a:lumOff val="40000"/>
            </a:schemeClr>
          </a:solidFill>
        </p:spPr>
        <p:txBody>
          <a:bodyPr/>
          <a:lstStyle/>
          <a:p>
            <a:pPr algn="ctr" eaLnBrk="1" fontAlgn="auto" hangingPunct="1">
              <a:spcAft>
                <a:spcPts val="0"/>
              </a:spcAft>
              <a:defRPr/>
            </a:pPr>
            <a:r>
              <a:rPr lang="fr-CA" altLang="fr-FR" sz="3200" dirty="0">
                <a:latin typeface="Bookman Old Style" pitchFamily="18" charset="0"/>
              </a:rPr>
              <a:t>OBJECTIF:</a:t>
            </a:r>
          </a:p>
        </p:txBody>
      </p:sp>
      <p:sp>
        <p:nvSpPr>
          <p:cNvPr id="7171" name="Rectangle 3"/>
          <p:cNvSpPr>
            <a:spLocks noGrp="1" noRot="1" noChangeArrowheads="1"/>
          </p:cNvSpPr>
          <p:nvPr>
            <p:ph idx="1"/>
          </p:nvPr>
        </p:nvSpPr>
        <p:spPr>
          <a:xfrm>
            <a:off x="755576" y="2708920"/>
            <a:ext cx="7992888" cy="3384376"/>
          </a:xfrm>
        </p:spPr>
        <p:txBody>
          <a:bodyPr>
            <a:noAutofit/>
          </a:bodyPr>
          <a:lstStyle/>
          <a:p>
            <a:pPr marL="0" indent="0"/>
            <a:r>
              <a:rPr lang="fr-CA" altLang="fr-FR" sz="3200" dirty="0">
                <a:latin typeface="Book Antiqua" pitchFamily="18" charset="0"/>
              </a:rPr>
              <a:t>Intégrer le processus de vieillissement dans le concept de santé globale. </a:t>
            </a:r>
          </a:p>
          <a:p>
            <a:pPr marL="0" indent="0"/>
            <a:r>
              <a:rPr lang="fr-CA" altLang="fr-FR" sz="3200" dirty="0">
                <a:latin typeface="Book Antiqua" pitchFamily="18" charset="0"/>
              </a:rPr>
              <a:t>(santé intégrative).</a:t>
            </a:r>
          </a:p>
        </p:txBody>
      </p:sp>
    </p:spTree>
    <p:extLst>
      <p:ext uri="{BB962C8B-B14F-4D97-AF65-F5344CB8AC3E}">
        <p14:creationId xmlns:p14="http://schemas.microsoft.com/office/powerpoint/2010/main" val="12677739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207920" y="2545206"/>
            <a:ext cx="1298640" cy="972316"/>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n>
                <a:solidFill>
                  <a:srgbClr val="0070C0"/>
                </a:solidFill>
              </a:ln>
              <a:noFill/>
            </a:endParaRPr>
          </a:p>
        </p:txBody>
      </p:sp>
      <p:sp>
        <p:nvSpPr>
          <p:cNvPr id="3" name="Ellipse 2"/>
          <p:cNvSpPr/>
          <p:nvPr/>
        </p:nvSpPr>
        <p:spPr>
          <a:xfrm>
            <a:off x="2941932" y="1147478"/>
            <a:ext cx="1409771" cy="97652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a:t>STRESS</a:t>
            </a:r>
          </a:p>
        </p:txBody>
      </p:sp>
      <p:sp>
        <p:nvSpPr>
          <p:cNvPr id="4" name="Ellipse 3"/>
          <p:cNvSpPr/>
          <p:nvPr/>
        </p:nvSpPr>
        <p:spPr>
          <a:xfrm>
            <a:off x="4698900" y="1158593"/>
            <a:ext cx="1392477" cy="98413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Ellipse 4"/>
          <p:cNvSpPr/>
          <p:nvPr/>
        </p:nvSpPr>
        <p:spPr>
          <a:xfrm>
            <a:off x="6391779" y="1576396"/>
            <a:ext cx="1315982" cy="93465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llipse 5"/>
          <p:cNvSpPr/>
          <p:nvPr/>
        </p:nvSpPr>
        <p:spPr>
          <a:xfrm>
            <a:off x="7462982" y="2493563"/>
            <a:ext cx="1429498" cy="1016442"/>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100" dirty="0"/>
              <a:t>SPIRITUALITÉ</a:t>
            </a:r>
          </a:p>
        </p:txBody>
      </p:sp>
      <p:sp>
        <p:nvSpPr>
          <p:cNvPr id="7" name="Ellipse 6"/>
          <p:cNvSpPr/>
          <p:nvPr/>
        </p:nvSpPr>
        <p:spPr>
          <a:xfrm>
            <a:off x="1331640" y="1571613"/>
            <a:ext cx="1512167" cy="10736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050" dirty="0"/>
              <a:t>ALIMENTATION</a:t>
            </a:r>
          </a:p>
        </p:txBody>
      </p:sp>
      <p:sp>
        <p:nvSpPr>
          <p:cNvPr id="10" name="Rectangle 9"/>
          <p:cNvSpPr/>
          <p:nvPr/>
        </p:nvSpPr>
        <p:spPr>
          <a:xfrm>
            <a:off x="3517201" y="476672"/>
            <a:ext cx="2129109" cy="52322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r-FR" sz="2800" b="1" cap="none" spc="0" dirty="0">
                <a:ln w="11430"/>
                <a:solidFill>
                  <a:srgbClr val="FF0000"/>
                </a:solidFill>
                <a:effectLst>
                  <a:outerShdw blurRad="80000" dist="40000" dir="5040000" algn="tl">
                    <a:srgbClr val="000000">
                      <a:alpha val="30000"/>
                    </a:srgbClr>
                  </a:outerShdw>
                </a:effectLst>
              </a:rPr>
              <a:t>PRÉVENTION</a:t>
            </a:r>
          </a:p>
        </p:txBody>
      </p:sp>
      <p:sp>
        <p:nvSpPr>
          <p:cNvPr id="11" name="ZoneTexte 10"/>
          <p:cNvSpPr txBox="1"/>
          <p:nvPr/>
        </p:nvSpPr>
        <p:spPr>
          <a:xfrm>
            <a:off x="394612" y="2863284"/>
            <a:ext cx="925253" cy="276999"/>
          </a:xfrm>
          <a:prstGeom prst="rect">
            <a:avLst/>
          </a:prstGeom>
          <a:noFill/>
        </p:spPr>
        <p:txBody>
          <a:bodyPr wrap="none" rtlCol="0">
            <a:spAutoFit/>
          </a:bodyPr>
          <a:lstStyle/>
          <a:p>
            <a:r>
              <a:rPr lang="fr-CA" sz="1200" dirty="0">
                <a:solidFill>
                  <a:schemeClr val="bg1"/>
                </a:solidFill>
              </a:rPr>
              <a:t>GÉNÉTIQUE</a:t>
            </a:r>
          </a:p>
        </p:txBody>
      </p:sp>
      <p:sp>
        <p:nvSpPr>
          <p:cNvPr id="12" name="ZoneTexte 11"/>
          <p:cNvSpPr txBox="1"/>
          <p:nvPr/>
        </p:nvSpPr>
        <p:spPr>
          <a:xfrm>
            <a:off x="4788071" y="1497242"/>
            <a:ext cx="1061509" cy="276999"/>
          </a:xfrm>
          <a:prstGeom prst="rect">
            <a:avLst/>
          </a:prstGeom>
          <a:noFill/>
        </p:spPr>
        <p:txBody>
          <a:bodyPr wrap="none" rtlCol="0">
            <a:spAutoFit/>
          </a:bodyPr>
          <a:lstStyle/>
          <a:p>
            <a:r>
              <a:rPr lang="fr-CA" sz="1200" dirty="0">
                <a:solidFill>
                  <a:schemeClr val="bg1"/>
                </a:solidFill>
              </a:rPr>
              <a:t>MOUVEMENT</a:t>
            </a:r>
          </a:p>
        </p:txBody>
      </p:sp>
      <p:sp>
        <p:nvSpPr>
          <p:cNvPr id="13" name="ZoneTexte 12"/>
          <p:cNvSpPr txBox="1"/>
          <p:nvPr/>
        </p:nvSpPr>
        <p:spPr>
          <a:xfrm>
            <a:off x="6407083" y="1865728"/>
            <a:ext cx="1368152" cy="276999"/>
          </a:xfrm>
          <a:prstGeom prst="rect">
            <a:avLst/>
          </a:prstGeom>
          <a:noFill/>
        </p:spPr>
        <p:txBody>
          <a:bodyPr wrap="square" rtlCol="0">
            <a:spAutoFit/>
          </a:bodyPr>
          <a:lstStyle/>
          <a:p>
            <a:r>
              <a:rPr lang="fr-CA" sz="1200" dirty="0">
                <a:solidFill>
                  <a:schemeClr val="bg1"/>
                </a:solidFill>
              </a:rPr>
              <a:t>ENVIRONNEMENT</a:t>
            </a:r>
          </a:p>
        </p:txBody>
      </p:sp>
      <p:sp>
        <p:nvSpPr>
          <p:cNvPr id="14" name="ZoneTexte 13"/>
          <p:cNvSpPr txBox="1"/>
          <p:nvPr/>
        </p:nvSpPr>
        <p:spPr>
          <a:xfrm>
            <a:off x="3550710" y="2563415"/>
            <a:ext cx="1752531" cy="954107"/>
          </a:xfrm>
          <a:prstGeom prst="rect">
            <a:avLst/>
          </a:prstGeom>
          <a:noFill/>
        </p:spPr>
        <p:txBody>
          <a:bodyPr wrap="none" rtlCol="0">
            <a:spAutoFit/>
          </a:bodyPr>
          <a:lstStyle/>
          <a:p>
            <a:pPr algn="ctr"/>
            <a:r>
              <a:rPr lang="fr-CA" sz="2800" dirty="0"/>
              <a:t>Malaise</a:t>
            </a:r>
          </a:p>
          <a:p>
            <a:pPr algn="ctr"/>
            <a:r>
              <a:rPr lang="fr-CA" sz="2800" dirty="0"/>
              <a:t>Symptôme</a:t>
            </a:r>
          </a:p>
        </p:txBody>
      </p:sp>
      <p:cxnSp>
        <p:nvCxnSpPr>
          <p:cNvPr id="16" name="Connecteur droit avec flèche 15"/>
          <p:cNvCxnSpPr/>
          <p:nvPr/>
        </p:nvCxnSpPr>
        <p:spPr>
          <a:xfrm flipH="1">
            <a:off x="2941932" y="3517522"/>
            <a:ext cx="704886" cy="703566"/>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a:off x="5015189" y="3615407"/>
            <a:ext cx="759901" cy="605681"/>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20" name="Ellipse 19"/>
          <p:cNvSpPr/>
          <p:nvPr/>
        </p:nvSpPr>
        <p:spPr>
          <a:xfrm>
            <a:off x="1035576" y="3994557"/>
            <a:ext cx="1800199" cy="15841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ZoneTexte 20"/>
          <p:cNvSpPr txBox="1"/>
          <p:nvPr/>
        </p:nvSpPr>
        <p:spPr>
          <a:xfrm>
            <a:off x="1202180" y="4232616"/>
            <a:ext cx="1503938" cy="923330"/>
          </a:xfrm>
          <a:prstGeom prst="rect">
            <a:avLst/>
          </a:prstGeom>
          <a:noFill/>
        </p:spPr>
        <p:txBody>
          <a:bodyPr wrap="none" rtlCol="0">
            <a:spAutoFit/>
          </a:bodyPr>
          <a:lstStyle/>
          <a:p>
            <a:r>
              <a:rPr lang="fr-CA" b="1" dirty="0"/>
              <a:t>APPROCHE </a:t>
            </a:r>
          </a:p>
          <a:p>
            <a:r>
              <a:rPr lang="fr-CA" b="1" dirty="0"/>
              <a:t>MÉDICALE</a:t>
            </a:r>
          </a:p>
          <a:p>
            <a:r>
              <a:rPr lang="fr-CA" b="1" dirty="0"/>
              <a:t>SCIENTIFIQUE</a:t>
            </a:r>
          </a:p>
        </p:txBody>
      </p:sp>
      <p:sp>
        <p:nvSpPr>
          <p:cNvPr id="22" name="Ellipse 21"/>
          <p:cNvSpPr/>
          <p:nvPr/>
        </p:nvSpPr>
        <p:spPr>
          <a:xfrm>
            <a:off x="5924542" y="4077072"/>
            <a:ext cx="1800199" cy="15016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ZoneTexte 22"/>
          <p:cNvSpPr txBox="1"/>
          <p:nvPr/>
        </p:nvSpPr>
        <p:spPr>
          <a:xfrm>
            <a:off x="6266193" y="4504737"/>
            <a:ext cx="1200778" cy="646331"/>
          </a:xfrm>
          <a:prstGeom prst="rect">
            <a:avLst/>
          </a:prstGeom>
          <a:noFill/>
        </p:spPr>
        <p:txBody>
          <a:bodyPr wrap="none" rtlCol="0">
            <a:spAutoFit/>
          </a:bodyPr>
          <a:lstStyle/>
          <a:p>
            <a:r>
              <a:rPr lang="fr-CA" b="1" dirty="0"/>
              <a:t>MÉDECINE</a:t>
            </a:r>
          </a:p>
          <a:p>
            <a:r>
              <a:rPr lang="fr-CA" b="1" dirty="0"/>
              <a:t>INTÉGRÉE</a:t>
            </a:r>
          </a:p>
        </p:txBody>
      </p:sp>
      <p:sp>
        <p:nvSpPr>
          <p:cNvPr id="24" name="ZoneTexte 23"/>
          <p:cNvSpPr txBox="1"/>
          <p:nvPr/>
        </p:nvSpPr>
        <p:spPr>
          <a:xfrm>
            <a:off x="2941932" y="5622650"/>
            <a:ext cx="2918619" cy="338554"/>
          </a:xfrm>
          <a:prstGeom prst="rect">
            <a:avLst/>
          </a:prstGeom>
          <a:noFill/>
        </p:spPr>
        <p:txBody>
          <a:bodyPr wrap="none" rtlCol="0">
            <a:spAutoFit/>
          </a:bodyPr>
          <a:lstStyle/>
          <a:p>
            <a:r>
              <a:rPr lang="fr-CA" sz="1600" b="1" dirty="0"/>
              <a:t>INVESTIGATION ET TRAITEMENT</a:t>
            </a:r>
          </a:p>
        </p:txBody>
      </p:sp>
      <p:sp>
        <p:nvSpPr>
          <p:cNvPr id="25" name="ZoneTexte 24"/>
          <p:cNvSpPr txBox="1"/>
          <p:nvPr/>
        </p:nvSpPr>
        <p:spPr>
          <a:xfrm>
            <a:off x="1935676" y="6117409"/>
            <a:ext cx="4797633" cy="369332"/>
          </a:xfrm>
          <a:prstGeom prst="rect">
            <a:avLst/>
          </a:prstGeom>
          <a:solidFill>
            <a:srgbClr val="FFC000"/>
          </a:solidFill>
          <a:ln>
            <a:solidFill>
              <a:srgbClr val="FFC000"/>
            </a:solidFill>
          </a:ln>
        </p:spPr>
        <p:txBody>
          <a:bodyPr wrap="square" rtlCol="0">
            <a:spAutoFit/>
          </a:bodyPr>
          <a:lstStyle/>
          <a:p>
            <a:r>
              <a:rPr lang="fr-CA" dirty="0">
                <a:solidFill>
                  <a:srgbClr val="FF0000"/>
                </a:solidFill>
              </a:rPr>
              <a:t>PROCESSUS DE GUÉRISON ET DE CROISSANCE</a:t>
            </a:r>
          </a:p>
        </p:txBody>
      </p:sp>
      <p:cxnSp>
        <p:nvCxnSpPr>
          <p:cNvPr id="37" name="Connecteur droit 36"/>
          <p:cNvCxnSpPr/>
          <p:nvPr/>
        </p:nvCxnSpPr>
        <p:spPr>
          <a:xfrm>
            <a:off x="1806223" y="6381329"/>
            <a:ext cx="258907"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flipV="1">
            <a:off x="1783646" y="5703073"/>
            <a:ext cx="22577" cy="718437"/>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p:nvPr/>
        </p:nvCxnSpPr>
        <p:spPr>
          <a:xfrm flipH="1" flipV="1">
            <a:off x="6885263" y="5711504"/>
            <a:ext cx="25783" cy="701573"/>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a:off x="6519811" y="6381329"/>
            <a:ext cx="365452"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07504" y="476672"/>
            <a:ext cx="8928992" cy="61926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 8A8</a:t>
            </a:r>
          </a:p>
        </p:txBody>
      </p:sp>
      <p:sp>
        <p:nvSpPr>
          <p:cNvPr id="27" name="Rectangle 26"/>
          <p:cNvSpPr/>
          <p:nvPr/>
        </p:nvSpPr>
        <p:spPr>
          <a:xfrm>
            <a:off x="1838921" y="-99392"/>
            <a:ext cx="5264070"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6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Concept de santé globale </a:t>
            </a:r>
            <a:endParaRPr lang="fr-FR"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0096652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2960" y="365760"/>
            <a:ext cx="7520940" cy="2487176"/>
          </a:xfrm>
        </p:spPr>
        <p:txBody>
          <a:bodyPr/>
          <a:lstStyle/>
          <a:p>
            <a:r>
              <a:rPr lang="fr-CA" dirty="0"/>
              <a:t>Tout commence par l’alimentation</a:t>
            </a:r>
          </a:p>
        </p:txBody>
      </p:sp>
    </p:spTree>
    <p:extLst>
      <p:ext uri="{BB962C8B-B14F-4D97-AF65-F5344CB8AC3E}">
        <p14:creationId xmlns:p14="http://schemas.microsoft.com/office/powerpoint/2010/main" val="13184014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76672"/>
            <a:ext cx="7520940" cy="1839104"/>
          </a:xfrm>
          <a:solidFill>
            <a:schemeClr val="accent3"/>
          </a:solidFill>
        </p:spPr>
        <p:txBody>
          <a:bodyPr/>
          <a:lstStyle/>
          <a:p>
            <a:pPr algn="ctr"/>
            <a:r>
              <a:rPr lang="fr-CA" dirty="0"/>
              <a:t>Nouveau guide alimentaire </a:t>
            </a:r>
            <a:br>
              <a:rPr lang="fr-CA" dirty="0"/>
            </a:br>
            <a:r>
              <a:rPr lang="fr-CA" dirty="0"/>
              <a:t>Canadien (Début 2019)</a:t>
            </a:r>
          </a:p>
        </p:txBody>
      </p:sp>
      <p:sp>
        <p:nvSpPr>
          <p:cNvPr id="3" name="Espace réservé du contenu 2"/>
          <p:cNvSpPr>
            <a:spLocks noGrp="1"/>
          </p:cNvSpPr>
          <p:nvPr>
            <p:ph idx="1"/>
          </p:nvPr>
        </p:nvSpPr>
        <p:spPr>
          <a:xfrm>
            <a:off x="971600" y="2564904"/>
            <a:ext cx="7920880" cy="3384376"/>
          </a:xfrm>
        </p:spPr>
        <p:txBody>
          <a:bodyPr>
            <a:normAutofit/>
          </a:bodyPr>
          <a:lstStyle/>
          <a:p>
            <a:r>
              <a:rPr lang="fr-CA" sz="3600" dirty="0"/>
              <a:t>Le groupe « Le Lait et produits laitiers » 2-4 portions par jour disparait pour:</a:t>
            </a:r>
          </a:p>
          <a:p>
            <a:r>
              <a:rPr lang="fr-CA" sz="3600" dirty="0"/>
              <a:t>Le groupe « Lait et substituts »</a:t>
            </a:r>
          </a:p>
        </p:txBody>
      </p:sp>
    </p:spTree>
    <p:extLst>
      <p:ext uri="{BB962C8B-B14F-4D97-AF65-F5344CB8AC3E}">
        <p14:creationId xmlns:p14="http://schemas.microsoft.com/office/powerpoint/2010/main" val="28848729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47664" y="404664"/>
            <a:ext cx="6508204" cy="903000"/>
          </a:xfrm>
          <a:solidFill>
            <a:schemeClr val="accent3">
              <a:lumMod val="40000"/>
              <a:lumOff val="60000"/>
            </a:schemeClr>
          </a:solidFill>
        </p:spPr>
        <p:txBody>
          <a:bodyPr/>
          <a:lstStyle/>
          <a:p>
            <a:pPr algn="ctr"/>
            <a:r>
              <a:rPr lang="fr-CA" dirty="0"/>
              <a:t>Nouveau guide </a:t>
            </a:r>
            <a:br>
              <a:rPr lang="fr-CA" dirty="0"/>
            </a:br>
            <a:r>
              <a:rPr lang="fr-CA" dirty="0"/>
              <a:t>alimentaire canadien (2019)</a:t>
            </a:r>
          </a:p>
        </p:txBody>
      </p:sp>
      <p:sp>
        <p:nvSpPr>
          <p:cNvPr id="3" name="Espace réservé du contenu 2"/>
          <p:cNvSpPr>
            <a:spLocks noGrp="1"/>
          </p:cNvSpPr>
          <p:nvPr>
            <p:ph idx="1"/>
          </p:nvPr>
        </p:nvSpPr>
        <p:spPr>
          <a:xfrm>
            <a:off x="707930" y="1700808"/>
            <a:ext cx="8424936" cy="3579849"/>
          </a:xfrm>
        </p:spPr>
        <p:txBody>
          <a:bodyPr>
            <a:normAutofit lnSpcReduction="10000"/>
          </a:bodyPr>
          <a:lstStyle/>
          <a:p>
            <a:pPr>
              <a:buFont typeface="Arial" panose="020B0604020202020204" pitchFamily="34" charset="0"/>
              <a:buChar char="•"/>
            </a:pPr>
            <a:r>
              <a:rPr lang="fr-CA" sz="2400" dirty="0"/>
              <a:t>Consommer une variété d’aliments sains chaque jour </a:t>
            </a:r>
          </a:p>
          <a:p>
            <a:pPr marL="0" indent="0"/>
            <a:r>
              <a:rPr lang="fr-CA" sz="2400" dirty="0"/>
              <a:t>       ( graines)</a:t>
            </a:r>
          </a:p>
          <a:p>
            <a:pPr>
              <a:buFont typeface="Arial" panose="020B0604020202020204" pitchFamily="34" charset="0"/>
              <a:buChar char="•"/>
            </a:pPr>
            <a:endParaRPr lang="fr-CA" sz="2400" dirty="0"/>
          </a:p>
          <a:p>
            <a:pPr>
              <a:buFont typeface="Arial" panose="020B0604020202020204" pitchFamily="34" charset="0"/>
              <a:buChar char="•"/>
            </a:pPr>
            <a:r>
              <a:rPr lang="fr-CA" sz="2400" dirty="0"/>
              <a:t>Collations saines</a:t>
            </a:r>
          </a:p>
          <a:p>
            <a:pPr>
              <a:buFont typeface="Arial" panose="020B0604020202020204" pitchFamily="34" charset="0"/>
              <a:buChar char="•"/>
            </a:pPr>
            <a:endParaRPr lang="fr-CA" sz="2400" dirty="0"/>
          </a:p>
          <a:p>
            <a:pPr>
              <a:buFont typeface="Arial" panose="020B0604020202020204" pitchFamily="34" charset="0"/>
              <a:buChar char="•"/>
            </a:pPr>
            <a:r>
              <a:rPr lang="fr-CA" sz="2400" dirty="0"/>
              <a:t>Consommation de protéines végétales devant protéines animales </a:t>
            </a:r>
          </a:p>
          <a:p>
            <a:pPr marL="0" indent="0"/>
            <a:r>
              <a:rPr lang="fr-CA" sz="2400" dirty="0"/>
              <a:t>                     (santé du corps et environnement.)</a:t>
            </a:r>
          </a:p>
        </p:txBody>
      </p:sp>
    </p:spTree>
    <p:extLst>
      <p:ext uri="{BB962C8B-B14F-4D97-AF65-F5344CB8AC3E}">
        <p14:creationId xmlns:p14="http://schemas.microsoft.com/office/powerpoint/2010/main" val="23207910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5433" y="620688"/>
            <a:ext cx="6622911" cy="548640"/>
          </a:xfrm>
          <a:solidFill>
            <a:schemeClr val="accent3">
              <a:lumMod val="60000"/>
              <a:lumOff val="40000"/>
            </a:schemeClr>
          </a:solidFill>
          <a:ln>
            <a:solidFill>
              <a:schemeClr val="accent1"/>
            </a:solidFill>
          </a:ln>
        </p:spPr>
        <p:txBody>
          <a:bodyPr/>
          <a:lstStyle/>
          <a:p>
            <a:r>
              <a:rPr lang="fr-CA" dirty="0"/>
              <a:t>Ancien guide alimentaire canadien:</a:t>
            </a:r>
          </a:p>
        </p:txBody>
      </p:sp>
      <p:sp>
        <p:nvSpPr>
          <p:cNvPr id="3" name="Espace réservé du contenu 2"/>
          <p:cNvSpPr>
            <a:spLocks noGrp="1"/>
          </p:cNvSpPr>
          <p:nvPr>
            <p:ph idx="1"/>
          </p:nvPr>
        </p:nvSpPr>
        <p:spPr>
          <a:xfrm>
            <a:off x="395536" y="1787736"/>
            <a:ext cx="8024996" cy="4196928"/>
          </a:xfrm>
        </p:spPr>
        <p:txBody>
          <a:bodyPr>
            <a:normAutofit lnSpcReduction="10000"/>
          </a:bodyPr>
          <a:lstStyle/>
          <a:p>
            <a:pPr marL="457200" indent="-457200">
              <a:buFont typeface="Wingdings" panose="05000000000000000000" pitchFamily="2" charset="2"/>
              <a:buChar char="Ø"/>
            </a:pPr>
            <a:r>
              <a:rPr lang="fr-CA" sz="3200" dirty="0"/>
              <a:t>Le groupe alimentaire produits laitiers :</a:t>
            </a:r>
          </a:p>
          <a:p>
            <a:pPr lvl="2"/>
            <a:r>
              <a:rPr lang="fr-CA" sz="3200" dirty="0"/>
              <a:t>Yogourt</a:t>
            </a:r>
          </a:p>
          <a:p>
            <a:pPr lvl="2"/>
            <a:r>
              <a:rPr lang="fr-CA" sz="3200" dirty="0"/>
              <a:t>Fromage        4 portions par jour</a:t>
            </a:r>
          </a:p>
          <a:p>
            <a:pPr lvl="2"/>
            <a:r>
              <a:rPr lang="fr-CA" sz="3200" dirty="0"/>
              <a:t>Lait </a:t>
            </a:r>
          </a:p>
          <a:p>
            <a:pPr marL="237744" lvl="2" indent="0">
              <a:buNone/>
            </a:pPr>
            <a:endParaRPr lang="fr-CA" sz="3200" dirty="0"/>
          </a:p>
          <a:p>
            <a:pPr marL="237744" lvl="2" indent="0">
              <a:buNone/>
            </a:pPr>
            <a:r>
              <a:rPr lang="fr-CA" sz="3200" dirty="0"/>
              <a:t>            </a:t>
            </a:r>
            <a:r>
              <a:rPr lang="fr-CA" sz="3200" b="1" dirty="0"/>
              <a:t>disparait.</a:t>
            </a:r>
          </a:p>
          <a:p>
            <a:pPr lvl="2">
              <a:buFont typeface="Wingdings" panose="05000000000000000000" pitchFamily="2" charset="2"/>
              <a:buChar char="Ø"/>
            </a:pPr>
            <a:r>
              <a:rPr lang="fr-CA" sz="3200" b="1" dirty="0"/>
              <a:t>Lait de vache  remplacé par  Lait de soya ou de noix.</a:t>
            </a:r>
          </a:p>
        </p:txBody>
      </p:sp>
      <p:cxnSp>
        <p:nvCxnSpPr>
          <p:cNvPr id="8" name="Connecteur droit 7"/>
          <p:cNvCxnSpPr/>
          <p:nvPr/>
        </p:nvCxnSpPr>
        <p:spPr>
          <a:xfrm flipH="1">
            <a:off x="2924019" y="3284984"/>
            <a:ext cx="457200" cy="6012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2924019" y="2852936"/>
            <a:ext cx="457200" cy="432048"/>
          </a:xfrm>
          <a:prstGeom prst="line">
            <a:avLst/>
          </a:prstGeom>
        </p:spPr>
        <p:style>
          <a:lnRef idx="1">
            <a:schemeClr val="accent1"/>
          </a:lnRef>
          <a:fillRef idx="0">
            <a:schemeClr val="accent1"/>
          </a:fillRef>
          <a:effectRef idx="0">
            <a:schemeClr val="accent1"/>
          </a:effectRef>
          <a:fontRef idx="minor">
            <a:schemeClr val="tx1"/>
          </a:fontRef>
        </p:style>
      </p:cxnSp>
      <p:sp>
        <p:nvSpPr>
          <p:cNvPr id="14" name="Flèche droite 13"/>
          <p:cNvSpPr/>
          <p:nvPr/>
        </p:nvSpPr>
        <p:spPr>
          <a:xfrm>
            <a:off x="755576" y="4243458"/>
            <a:ext cx="978408" cy="3972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852541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9712" y="548680"/>
            <a:ext cx="5333216" cy="1047016"/>
          </a:xfrm>
          <a:solidFill>
            <a:schemeClr val="accent3">
              <a:lumMod val="60000"/>
              <a:lumOff val="40000"/>
            </a:schemeClr>
          </a:solidFill>
        </p:spPr>
        <p:txBody>
          <a:bodyPr/>
          <a:lstStyle/>
          <a:p>
            <a:pPr algn="ctr"/>
            <a:r>
              <a:rPr lang="fr-CA" sz="4000" dirty="0"/>
              <a:t>collation</a:t>
            </a:r>
          </a:p>
        </p:txBody>
      </p:sp>
      <p:sp>
        <p:nvSpPr>
          <p:cNvPr id="3" name="Espace réservé du contenu 2"/>
          <p:cNvSpPr>
            <a:spLocks noGrp="1"/>
          </p:cNvSpPr>
          <p:nvPr>
            <p:ph idx="1"/>
          </p:nvPr>
        </p:nvSpPr>
        <p:spPr>
          <a:xfrm>
            <a:off x="2123728" y="1916832"/>
            <a:ext cx="4829160" cy="3579849"/>
          </a:xfrm>
        </p:spPr>
        <p:txBody>
          <a:bodyPr>
            <a:normAutofit/>
          </a:bodyPr>
          <a:lstStyle/>
          <a:p>
            <a:pPr>
              <a:buFont typeface="Wingdings" panose="05000000000000000000" pitchFamily="2" charset="2"/>
              <a:buChar char="§"/>
            </a:pPr>
            <a:r>
              <a:rPr lang="fr-CA" sz="3600" dirty="0"/>
              <a:t>Graines de tournesol</a:t>
            </a:r>
          </a:p>
          <a:p>
            <a:pPr>
              <a:buFont typeface="Wingdings" panose="05000000000000000000" pitchFamily="2" charset="2"/>
              <a:buChar char="§"/>
            </a:pPr>
            <a:r>
              <a:rPr lang="fr-CA" sz="3600" dirty="0"/>
              <a:t>Noix rôties à sec</a:t>
            </a:r>
          </a:p>
          <a:p>
            <a:pPr>
              <a:buFont typeface="Wingdings" panose="05000000000000000000" pitchFamily="2" charset="2"/>
              <a:buChar char="§"/>
            </a:pPr>
            <a:r>
              <a:rPr lang="fr-CA" sz="3600" dirty="0"/>
              <a:t>Crudités </a:t>
            </a:r>
          </a:p>
          <a:p>
            <a:pPr>
              <a:buFont typeface="Wingdings" panose="05000000000000000000" pitchFamily="2" charset="2"/>
              <a:buChar char="§"/>
            </a:pPr>
            <a:r>
              <a:rPr lang="fr-CA" sz="3600" dirty="0"/>
              <a:t>Fruits </a:t>
            </a:r>
          </a:p>
        </p:txBody>
      </p:sp>
    </p:spTree>
    <p:extLst>
      <p:ext uri="{BB962C8B-B14F-4D97-AF65-F5344CB8AC3E}">
        <p14:creationId xmlns:p14="http://schemas.microsoft.com/office/powerpoint/2010/main" val="29725415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83586" y="548680"/>
            <a:ext cx="5212060" cy="1119024"/>
          </a:xfrm>
          <a:solidFill>
            <a:schemeClr val="accent3">
              <a:lumMod val="60000"/>
              <a:lumOff val="40000"/>
            </a:schemeClr>
          </a:solidFill>
        </p:spPr>
        <p:txBody>
          <a:bodyPr/>
          <a:lstStyle/>
          <a:p>
            <a:pPr algn="ctr"/>
            <a:r>
              <a:rPr lang="fr-CA" sz="3600" dirty="0"/>
              <a:t>Favorisez…</a:t>
            </a:r>
          </a:p>
        </p:txBody>
      </p:sp>
      <p:sp>
        <p:nvSpPr>
          <p:cNvPr id="3" name="Espace réservé du contenu 2"/>
          <p:cNvSpPr>
            <a:spLocks noGrp="1"/>
          </p:cNvSpPr>
          <p:nvPr>
            <p:ph idx="1"/>
          </p:nvPr>
        </p:nvSpPr>
        <p:spPr>
          <a:xfrm>
            <a:off x="395536" y="2132856"/>
            <a:ext cx="8352928" cy="3456384"/>
          </a:xfrm>
        </p:spPr>
        <p:txBody>
          <a:bodyPr>
            <a:noAutofit/>
          </a:bodyPr>
          <a:lstStyle/>
          <a:p>
            <a:pPr>
              <a:buFont typeface="Arial" panose="020B0604020202020204" pitchFamily="34" charset="0"/>
              <a:buChar char="•"/>
            </a:pPr>
            <a:r>
              <a:rPr lang="fr-CA" sz="3200" dirty="0"/>
              <a:t>Yogourt  faible en matières grasses;</a:t>
            </a:r>
          </a:p>
          <a:p>
            <a:pPr>
              <a:buFont typeface="Arial" panose="020B0604020202020204" pitchFamily="34" charset="0"/>
              <a:buChar char="•"/>
            </a:pPr>
            <a:endParaRPr lang="fr-CA" sz="3200" dirty="0"/>
          </a:p>
          <a:p>
            <a:pPr>
              <a:buFont typeface="Arial" panose="020B0604020202020204" pitchFamily="34" charset="0"/>
              <a:buChar char="•"/>
            </a:pPr>
            <a:r>
              <a:rPr lang="fr-CA" sz="3200" dirty="0"/>
              <a:t>Fromage  à faible teneur en sodium.</a:t>
            </a:r>
          </a:p>
          <a:p>
            <a:pPr>
              <a:buFont typeface="Arial" panose="020B0604020202020204" pitchFamily="34" charset="0"/>
              <a:buChar char="•"/>
            </a:pPr>
            <a:endParaRPr lang="fr-CA" sz="3200" dirty="0"/>
          </a:p>
          <a:p>
            <a:pPr marL="0" indent="0"/>
            <a:r>
              <a:rPr lang="fr-CA" sz="3200" dirty="0"/>
              <a:t>          faire une place à l’eau pendant le repas.</a:t>
            </a:r>
          </a:p>
        </p:txBody>
      </p:sp>
      <p:sp>
        <p:nvSpPr>
          <p:cNvPr id="4" name="Flèche droite 3"/>
          <p:cNvSpPr/>
          <p:nvPr/>
        </p:nvSpPr>
        <p:spPr>
          <a:xfrm>
            <a:off x="497853" y="4626937"/>
            <a:ext cx="978408" cy="3972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678818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2960" y="365760"/>
            <a:ext cx="7520940" cy="1047016"/>
          </a:xfrm>
        </p:spPr>
        <p:txBody>
          <a:bodyPr/>
          <a:lstStyle/>
          <a:p>
            <a:r>
              <a:rPr lang="fr-CA" dirty="0"/>
              <a:t>              Portrait des générations</a:t>
            </a:r>
            <a:br>
              <a:rPr lang="fr-CA" dirty="0"/>
            </a:br>
            <a:r>
              <a:rPr lang="fr-CA" dirty="0"/>
              <a:t>                 </a:t>
            </a:r>
            <a:r>
              <a:rPr lang="fr-CA" sz="2000" dirty="0"/>
              <a:t>statistiques canada, 2021</a:t>
            </a:r>
            <a:endParaRPr lang="fr-CA" dirty="0"/>
          </a:p>
        </p:txBody>
      </p:sp>
      <p:sp>
        <p:nvSpPr>
          <p:cNvPr id="3" name="Espace réservé du contenu 2"/>
          <p:cNvSpPr>
            <a:spLocks noGrp="1"/>
          </p:cNvSpPr>
          <p:nvPr>
            <p:ph idx="1"/>
          </p:nvPr>
        </p:nvSpPr>
        <p:spPr>
          <a:xfrm>
            <a:off x="971600" y="1772816"/>
            <a:ext cx="7520940" cy="3579849"/>
          </a:xfrm>
        </p:spPr>
        <p:txBody>
          <a:bodyPr>
            <a:normAutofit fontScale="92500" lnSpcReduction="10000"/>
          </a:bodyPr>
          <a:lstStyle/>
          <a:p>
            <a:pPr>
              <a:buFont typeface="+mj-lt"/>
              <a:buAutoNum type="arabicPeriod"/>
            </a:pPr>
            <a:r>
              <a:rPr lang="fr-CA" dirty="0"/>
              <a:t>Génération grandiose: …………………….   94 ans et +</a:t>
            </a:r>
          </a:p>
          <a:p>
            <a:pPr>
              <a:buFont typeface="+mj-lt"/>
              <a:buAutoNum type="arabicPeriod"/>
            </a:pPr>
            <a:r>
              <a:rPr lang="fr-CA" dirty="0"/>
              <a:t>Génération entre 2 guerres: …………….   76 à 93 ans.</a:t>
            </a:r>
          </a:p>
          <a:p>
            <a:pPr>
              <a:buFont typeface="+mj-lt"/>
              <a:buAutoNum type="arabicPeriod"/>
            </a:pPr>
            <a:r>
              <a:rPr lang="fr-CA" dirty="0"/>
              <a:t>Baby Boomers : ……………………………….  56 à 75 ans  (1946 - 1965)</a:t>
            </a:r>
          </a:p>
          <a:p>
            <a:pPr>
              <a:buFont typeface="+mj-lt"/>
              <a:buAutoNum type="arabicPeriod"/>
            </a:pPr>
            <a:r>
              <a:rPr lang="fr-CA" dirty="0"/>
              <a:t>Génération X : ………………………………….  41 à 55 ans  (1966 – 1980)</a:t>
            </a:r>
          </a:p>
          <a:p>
            <a:pPr>
              <a:buFont typeface="+mj-lt"/>
              <a:buAutoNum type="arabicPeriod"/>
            </a:pPr>
            <a:r>
              <a:rPr lang="fr-CA" dirty="0"/>
              <a:t>Génération Y : (Milléniaux) ………….......  25 à 40 ans  ( 1981 – 1996)</a:t>
            </a:r>
          </a:p>
          <a:p>
            <a:pPr>
              <a:buFont typeface="+mj-lt"/>
              <a:buAutoNum type="arabicPeriod"/>
            </a:pPr>
            <a:r>
              <a:rPr lang="fr-CA" dirty="0"/>
              <a:t>Génération Z ……………………………………  9 à 24 ans  ( 1997 – 2012)</a:t>
            </a:r>
          </a:p>
          <a:p>
            <a:pPr>
              <a:buFont typeface="+mj-lt"/>
              <a:buAutoNum type="arabicPeriod"/>
            </a:pPr>
            <a:r>
              <a:rPr lang="fr-CA" dirty="0"/>
              <a:t>Génération Alpha : ……………………………  8 ans et -  (2013 – 2021)</a:t>
            </a:r>
          </a:p>
          <a:p>
            <a:pPr>
              <a:buFont typeface="+mj-lt"/>
              <a:buAutoNum type="arabicPeriod"/>
            </a:pPr>
            <a:endParaRPr lang="fr-CA" dirty="0"/>
          </a:p>
          <a:p>
            <a:pPr marL="0" indent="0"/>
            <a:r>
              <a:rPr lang="fr-CA" sz="2200" dirty="0"/>
              <a:t>             Chaque génération apporte ses changements </a:t>
            </a:r>
          </a:p>
          <a:p>
            <a:pPr marL="0" indent="0"/>
            <a:r>
              <a:rPr lang="fr-CA" sz="2200" dirty="0"/>
              <a:t>               et influence sur la société.</a:t>
            </a:r>
          </a:p>
          <a:p>
            <a:pPr marL="0" indent="0"/>
            <a:r>
              <a:rPr lang="fr-CA" dirty="0"/>
              <a:t>       </a:t>
            </a:r>
          </a:p>
        </p:txBody>
      </p:sp>
    </p:spTree>
    <p:extLst>
      <p:ext uri="{BB962C8B-B14F-4D97-AF65-F5344CB8AC3E}">
        <p14:creationId xmlns:p14="http://schemas.microsoft.com/office/powerpoint/2010/main" val="843373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19672" y="908720"/>
            <a:ext cx="5112568" cy="975008"/>
          </a:xfrm>
          <a:solidFill>
            <a:schemeClr val="accent3">
              <a:lumMod val="60000"/>
              <a:lumOff val="40000"/>
            </a:schemeClr>
          </a:solidFill>
        </p:spPr>
        <p:txBody>
          <a:bodyPr/>
          <a:lstStyle/>
          <a:p>
            <a:pPr algn="ctr"/>
            <a:r>
              <a:rPr lang="fr-CA" sz="3600" dirty="0"/>
              <a:t>attitude</a:t>
            </a:r>
          </a:p>
        </p:txBody>
      </p:sp>
      <p:sp>
        <p:nvSpPr>
          <p:cNvPr id="3" name="Espace réservé du contenu 2"/>
          <p:cNvSpPr>
            <a:spLocks noGrp="1"/>
          </p:cNvSpPr>
          <p:nvPr>
            <p:ph idx="1"/>
          </p:nvPr>
        </p:nvSpPr>
        <p:spPr>
          <a:xfrm>
            <a:off x="899592" y="2420888"/>
            <a:ext cx="7520940" cy="3579849"/>
          </a:xfrm>
        </p:spPr>
        <p:txBody>
          <a:bodyPr>
            <a:normAutofit/>
          </a:bodyPr>
          <a:lstStyle/>
          <a:p>
            <a:pPr marL="457200" indent="-457200">
              <a:buFont typeface="Wingdings" panose="05000000000000000000" pitchFamily="2" charset="2"/>
              <a:buChar char="Ø"/>
            </a:pPr>
            <a:r>
              <a:rPr lang="fr-CA" sz="3200" dirty="0"/>
              <a:t>Savourez vos repas</a:t>
            </a:r>
          </a:p>
          <a:p>
            <a:pPr marL="457200" indent="-457200">
              <a:buFont typeface="Wingdings" panose="05000000000000000000" pitchFamily="2" charset="2"/>
              <a:buChar char="Ø"/>
            </a:pPr>
            <a:endParaRPr lang="fr-CA" sz="3200" dirty="0"/>
          </a:p>
          <a:p>
            <a:pPr marL="457200" indent="-457200">
              <a:buFont typeface="Wingdings" panose="05000000000000000000" pitchFamily="2" charset="2"/>
              <a:buChar char="Ø"/>
            </a:pPr>
            <a:r>
              <a:rPr lang="fr-CA" sz="3200" dirty="0"/>
              <a:t>Manger en bonne compagnie.</a:t>
            </a:r>
          </a:p>
        </p:txBody>
      </p:sp>
    </p:spTree>
    <p:extLst>
      <p:ext uri="{BB962C8B-B14F-4D97-AF65-F5344CB8AC3E}">
        <p14:creationId xmlns:p14="http://schemas.microsoft.com/office/powerpoint/2010/main" val="26056539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9632" y="1052736"/>
            <a:ext cx="6008772" cy="1152128"/>
          </a:xfrm>
          <a:solidFill>
            <a:schemeClr val="accent3">
              <a:lumMod val="60000"/>
              <a:lumOff val="40000"/>
            </a:schemeClr>
          </a:solidFill>
        </p:spPr>
        <p:txBody>
          <a:bodyPr/>
          <a:lstStyle/>
          <a:p>
            <a:pPr algn="ctr"/>
            <a:r>
              <a:rPr lang="fr-CA" sz="3200" dirty="0"/>
              <a:t>L’industrie écartée</a:t>
            </a:r>
          </a:p>
        </p:txBody>
      </p:sp>
      <p:sp>
        <p:nvSpPr>
          <p:cNvPr id="3" name="Espace réservé du contenu 2"/>
          <p:cNvSpPr>
            <a:spLocks noGrp="1"/>
          </p:cNvSpPr>
          <p:nvPr>
            <p:ph idx="1"/>
          </p:nvPr>
        </p:nvSpPr>
        <p:spPr>
          <a:xfrm>
            <a:off x="1835696" y="2564904"/>
            <a:ext cx="6053296" cy="3579849"/>
          </a:xfrm>
        </p:spPr>
        <p:txBody>
          <a:bodyPr>
            <a:normAutofit/>
          </a:bodyPr>
          <a:lstStyle/>
          <a:p>
            <a:pPr>
              <a:buFont typeface="Wingdings" panose="05000000000000000000" pitchFamily="2" charset="2"/>
              <a:buChar char="§"/>
            </a:pPr>
            <a:r>
              <a:rPr lang="fr-CA" sz="2800" dirty="0"/>
              <a:t>Producteurs laitiers du Canada</a:t>
            </a:r>
          </a:p>
          <a:p>
            <a:pPr>
              <a:buFont typeface="Wingdings" panose="05000000000000000000" pitchFamily="2" charset="2"/>
              <a:buChar char="§"/>
            </a:pPr>
            <a:endParaRPr lang="fr-CA" sz="2800" dirty="0"/>
          </a:p>
          <a:p>
            <a:pPr>
              <a:buFont typeface="Wingdings" panose="05000000000000000000" pitchFamily="2" charset="2"/>
              <a:buChar char="§"/>
            </a:pPr>
            <a:r>
              <a:rPr lang="fr-CA" sz="2800" dirty="0"/>
              <a:t>Repas préparés.</a:t>
            </a:r>
          </a:p>
        </p:txBody>
      </p:sp>
    </p:spTree>
    <p:extLst>
      <p:ext uri="{BB962C8B-B14F-4D97-AF65-F5344CB8AC3E}">
        <p14:creationId xmlns:p14="http://schemas.microsoft.com/office/powerpoint/2010/main" val="8030259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15816" y="836712"/>
            <a:ext cx="3744416" cy="548640"/>
          </a:xfrm>
          <a:solidFill>
            <a:schemeClr val="accent3">
              <a:lumMod val="60000"/>
              <a:lumOff val="40000"/>
            </a:schemeClr>
          </a:solidFill>
        </p:spPr>
        <p:txBody>
          <a:bodyPr/>
          <a:lstStyle/>
          <a:p>
            <a:pPr algn="ctr"/>
            <a:r>
              <a:rPr lang="fr-CA" sz="3200" dirty="0"/>
              <a:t>Boissons:</a:t>
            </a:r>
          </a:p>
        </p:txBody>
      </p:sp>
      <p:sp>
        <p:nvSpPr>
          <p:cNvPr id="3" name="Espace réservé du contenu 2"/>
          <p:cNvSpPr>
            <a:spLocks noGrp="1"/>
          </p:cNvSpPr>
          <p:nvPr>
            <p:ph idx="1"/>
          </p:nvPr>
        </p:nvSpPr>
        <p:spPr>
          <a:xfrm>
            <a:off x="1763688" y="1628800"/>
            <a:ext cx="5261208" cy="3579849"/>
          </a:xfrm>
        </p:spPr>
        <p:txBody>
          <a:bodyPr>
            <a:normAutofit/>
          </a:bodyPr>
          <a:lstStyle/>
          <a:p>
            <a:pPr>
              <a:buFont typeface="Wingdings" panose="05000000000000000000" pitchFamily="2" charset="2"/>
              <a:buChar char="§"/>
            </a:pPr>
            <a:r>
              <a:rPr lang="fr-CA" sz="2800" u="sng" dirty="0"/>
              <a:t>EAU </a:t>
            </a:r>
            <a:r>
              <a:rPr lang="fr-CA" sz="2800" dirty="0"/>
              <a:t> +  </a:t>
            </a:r>
          </a:p>
          <a:p>
            <a:pPr>
              <a:buFont typeface="Wingdings" panose="05000000000000000000" pitchFamily="2" charset="2"/>
              <a:buChar char="§"/>
            </a:pPr>
            <a:endParaRPr lang="fr-CA" sz="2800" dirty="0"/>
          </a:p>
          <a:p>
            <a:pPr lvl="2"/>
            <a:r>
              <a:rPr lang="fr-CA" sz="2800" b="1" dirty="0"/>
              <a:t>Menthe</a:t>
            </a:r>
          </a:p>
          <a:p>
            <a:pPr lvl="2"/>
            <a:r>
              <a:rPr lang="fr-CA" sz="2800" b="1" dirty="0"/>
              <a:t>Basilic</a:t>
            </a:r>
          </a:p>
          <a:p>
            <a:pPr lvl="2"/>
            <a:r>
              <a:rPr lang="fr-CA" sz="2800" b="1" dirty="0"/>
              <a:t>Petits fruits </a:t>
            </a:r>
          </a:p>
          <a:p>
            <a:pPr lvl="2"/>
            <a:r>
              <a:rPr lang="fr-CA" sz="2800" b="1" dirty="0"/>
              <a:t>Tranches d’orange</a:t>
            </a:r>
          </a:p>
          <a:p>
            <a:pPr lvl="2"/>
            <a:r>
              <a:rPr lang="fr-CA" sz="2800" b="1" dirty="0"/>
              <a:t>Tranches de concombre</a:t>
            </a:r>
          </a:p>
        </p:txBody>
      </p:sp>
    </p:spTree>
    <p:extLst>
      <p:ext uri="{BB962C8B-B14F-4D97-AF65-F5344CB8AC3E}">
        <p14:creationId xmlns:p14="http://schemas.microsoft.com/office/powerpoint/2010/main" val="3745152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3568" y="2492896"/>
            <a:ext cx="7776864" cy="3579849"/>
          </a:xfrm>
        </p:spPr>
        <p:txBody>
          <a:bodyPr>
            <a:normAutofit/>
          </a:bodyPr>
          <a:lstStyle/>
          <a:p>
            <a:r>
              <a:rPr lang="fr-CA" sz="2800" dirty="0"/>
              <a:t>Des extraits de raisins et de bleuets :</a:t>
            </a:r>
          </a:p>
          <a:p>
            <a:r>
              <a:rPr lang="fr-CA" sz="2800" dirty="0"/>
              <a:t>  </a:t>
            </a:r>
            <a:r>
              <a:rPr lang="fr-CA" sz="2800"/>
              <a:t>Améliorent certaines </a:t>
            </a:r>
            <a:r>
              <a:rPr lang="fr-CA" sz="2800" dirty="0"/>
              <a:t>composantes de la mémoire  chez les personnes vieillissantes.</a:t>
            </a:r>
          </a:p>
          <a:p>
            <a:endParaRPr lang="fr-CA" sz="2800" dirty="0"/>
          </a:p>
          <a:p>
            <a:r>
              <a:rPr lang="fr-CA" sz="2800" dirty="0"/>
              <a:t>                Polyphénol</a:t>
            </a:r>
          </a:p>
          <a:p>
            <a:r>
              <a:rPr lang="fr-CA" sz="2800" dirty="0"/>
              <a:t>                                                    </a:t>
            </a:r>
            <a:r>
              <a:rPr lang="fr-CA" sz="1800" dirty="0"/>
              <a:t>The Journal of </a:t>
            </a:r>
            <a:r>
              <a:rPr lang="fr-CA" sz="1800" dirty="0" err="1"/>
              <a:t>Gérontology</a:t>
            </a:r>
            <a:endParaRPr lang="fr-CA" sz="2800" dirty="0"/>
          </a:p>
        </p:txBody>
      </p:sp>
      <p:sp>
        <p:nvSpPr>
          <p:cNvPr id="4" name="Flèche droite 3"/>
          <p:cNvSpPr/>
          <p:nvPr/>
        </p:nvSpPr>
        <p:spPr>
          <a:xfrm>
            <a:off x="1016043" y="4568158"/>
            <a:ext cx="978408" cy="3972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8461618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03648" y="692696"/>
            <a:ext cx="6220172" cy="1263040"/>
          </a:xfrm>
        </p:spPr>
        <p:txBody>
          <a:bodyPr/>
          <a:lstStyle/>
          <a:p>
            <a:pPr algn="ctr"/>
            <a:r>
              <a:rPr lang="fr-CA" b="1" dirty="0">
                <a:solidFill>
                  <a:schemeClr val="bg2">
                    <a:lumMod val="75000"/>
                  </a:schemeClr>
                </a:solidFill>
              </a:rPr>
              <a:t>Peut-on juste vivre?</a:t>
            </a:r>
            <a:br>
              <a:rPr lang="fr-CA" b="1" dirty="0"/>
            </a:br>
            <a:endParaRPr lang="fr-CA" b="1" dirty="0"/>
          </a:p>
        </p:txBody>
      </p:sp>
      <p:sp>
        <p:nvSpPr>
          <p:cNvPr id="3" name="Espace réservé du contenu 2"/>
          <p:cNvSpPr>
            <a:spLocks noGrp="1"/>
          </p:cNvSpPr>
          <p:nvPr>
            <p:ph idx="1"/>
          </p:nvPr>
        </p:nvSpPr>
        <p:spPr>
          <a:xfrm>
            <a:off x="827584" y="2348880"/>
            <a:ext cx="7520940" cy="4032447"/>
          </a:xfrm>
        </p:spPr>
        <p:txBody>
          <a:bodyPr>
            <a:noAutofit/>
          </a:bodyPr>
          <a:lstStyle/>
          <a:p>
            <a:r>
              <a:rPr lang="fr-CA" sz="2800" dirty="0"/>
              <a:t>Julianne  Moore en a marre de se faire parler du fait de vieillir.</a:t>
            </a:r>
          </a:p>
          <a:p>
            <a:endParaRPr lang="fr-CA" sz="2800" dirty="0"/>
          </a:p>
          <a:p>
            <a:r>
              <a:rPr lang="fr-CA" sz="2800" dirty="0"/>
              <a:t>  « Je parle de ce sujet depuis que j’ai 30 ans.   </a:t>
            </a:r>
          </a:p>
          <a:p>
            <a:r>
              <a:rPr lang="fr-CA" sz="2800" dirty="0"/>
              <a:t>     Peut-on juste VIVRE? »</a:t>
            </a:r>
          </a:p>
          <a:p>
            <a:r>
              <a:rPr lang="fr-CA" sz="2800" dirty="0"/>
              <a:t>              </a:t>
            </a:r>
            <a:r>
              <a:rPr lang="fr-CA" sz="2400" dirty="0"/>
              <a:t>Julianne Moore,  57 ans .</a:t>
            </a:r>
            <a:br>
              <a:rPr lang="fr-CA" sz="2400" dirty="0"/>
            </a:br>
            <a:r>
              <a:rPr lang="fr-CA" sz="2400" dirty="0"/>
              <a:t>                  Actrice et productrice américaine.</a:t>
            </a:r>
          </a:p>
          <a:p>
            <a:r>
              <a:rPr lang="fr-CA" sz="2000" dirty="0"/>
              <a:t>( plusieurs films  - Hannibal ,- Alice , - Chloé , et bien d’autres.)</a:t>
            </a:r>
          </a:p>
        </p:txBody>
      </p:sp>
    </p:spTree>
    <p:extLst>
      <p:ext uri="{BB962C8B-B14F-4D97-AF65-F5344CB8AC3E}">
        <p14:creationId xmlns:p14="http://schemas.microsoft.com/office/powerpoint/2010/main" val="38228805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86768" y="1052736"/>
            <a:ext cx="7272808" cy="3408492"/>
          </a:xfrm>
          <a:solidFill>
            <a:schemeClr val="accent3">
              <a:lumMod val="40000"/>
              <a:lumOff val="60000"/>
            </a:schemeClr>
          </a:solidFill>
        </p:spPr>
        <p:txBody>
          <a:bodyPr>
            <a:noAutofit/>
          </a:bodyPr>
          <a:lstStyle/>
          <a:p>
            <a:pPr algn="ctr"/>
            <a:r>
              <a:rPr lang="fr-CA" sz="3200" b="0" dirty="0">
                <a:latin typeface="Bookman Old Style" panose="02050604050505020204" pitchFamily="18" charset="0"/>
              </a:rPr>
              <a:t>« IL VAUT MIEUX MANGER </a:t>
            </a:r>
          </a:p>
          <a:p>
            <a:pPr algn="ctr"/>
            <a:r>
              <a:rPr lang="fr-CA" sz="3200" b="0" dirty="0">
                <a:latin typeface="Bookman Old Style" panose="02050604050505020204" pitchFamily="18" charset="0"/>
              </a:rPr>
              <a:t>UN</a:t>
            </a:r>
          </a:p>
          <a:p>
            <a:pPr algn="ctr"/>
            <a:r>
              <a:rPr lang="fr-CA" sz="3200" b="0" dirty="0">
                <a:latin typeface="Bookman Old Style" panose="02050604050505020204" pitchFamily="18" charset="0"/>
              </a:rPr>
              <a:t>BIG MAC       HEUREUX </a:t>
            </a:r>
          </a:p>
          <a:p>
            <a:pPr algn="ctr"/>
            <a:r>
              <a:rPr lang="fr-CA" sz="3200" b="0" dirty="0">
                <a:latin typeface="Bookman Old Style" panose="02050604050505020204" pitchFamily="18" charset="0"/>
              </a:rPr>
              <a:t>QUE DES </a:t>
            </a:r>
          </a:p>
          <a:p>
            <a:pPr algn="ctr"/>
            <a:r>
              <a:rPr lang="fr-CA" sz="3200" b="0" dirty="0">
                <a:latin typeface="Bookman Old Style" panose="02050604050505020204" pitchFamily="18" charset="0"/>
              </a:rPr>
              <a:t>GRAINES DE TOURNESOL      ENRAGÉ…! » </a:t>
            </a:r>
          </a:p>
        </p:txBody>
      </p:sp>
      <p:sp>
        <p:nvSpPr>
          <p:cNvPr id="4" name="Flèche droite 3"/>
          <p:cNvSpPr/>
          <p:nvPr/>
        </p:nvSpPr>
        <p:spPr>
          <a:xfrm flipV="1">
            <a:off x="4163132" y="2435927"/>
            <a:ext cx="360040"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Flèche droite 4"/>
          <p:cNvSpPr/>
          <p:nvPr/>
        </p:nvSpPr>
        <p:spPr>
          <a:xfrm flipV="1">
            <a:off x="2699792" y="4149080"/>
            <a:ext cx="360040"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3556" name="Picture 4" descr="Image associé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5019675"/>
            <a:ext cx="2476500" cy="183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5636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Résultats de recherche d'images pour « le guide alimentaire méditerranee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188640"/>
            <a:ext cx="4104455" cy="5489066"/>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4" name="Picture 243" descr="Résultats de recherche d'images pour « le guide alimentaire méditerranee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3" y="980728"/>
            <a:ext cx="4464495" cy="4608512"/>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7577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Résultats de recherche d'images pour « le guide alimentaire méditerranee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711512"/>
            <a:ext cx="3851920" cy="4892667"/>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3" name="Picture 8" descr="Image associé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364" y="2564904"/>
            <a:ext cx="4708857" cy="4039275"/>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4" name="Picture 2" descr="Résultats de recherche d'images pour « le guide alimentaire canadien 2016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363" y="332656"/>
            <a:ext cx="4708857" cy="2232248"/>
          </a:xfrm>
          <a:prstGeom prst="rect">
            <a:avLst/>
          </a:prstGeom>
          <a:noFill/>
          <a:ln w="6350">
            <a:solidFill>
              <a:schemeClr val="accent1"/>
            </a:solidFill>
          </a:ln>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23990" y="617783"/>
            <a:ext cx="3813865" cy="830997"/>
          </a:xfrm>
          <a:prstGeom prst="rect">
            <a:avLst/>
          </a:prstGeom>
          <a:solidFill>
            <a:schemeClr val="accent3">
              <a:lumMod val="60000"/>
              <a:lumOff val="40000"/>
            </a:schemeClr>
          </a:solidFill>
        </p:spPr>
        <p:txBody>
          <a:bodyPr wrap="none" rtlCol="0">
            <a:spAutoFit/>
          </a:bodyPr>
          <a:lstStyle/>
          <a:p>
            <a:r>
              <a:rPr lang="fr-CA" sz="2400" dirty="0"/>
              <a:t>Les grands courants </a:t>
            </a:r>
          </a:p>
          <a:p>
            <a:r>
              <a:rPr lang="fr-CA" sz="2400" dirty="0"/>
              <a:t>d’influence en alimentation:</a:t>
            </a:r>
          </a:p>
        </p:txBody>
      </p:sp>
    </p:spTree>
    <p:extLst>
      <p:ext uri="{BB962C8B-B14F-4D97-AF65-F5344CB8AC3E}">
        <p14:creationId xmlns:p14="http://schemas.microsoft.com/office/powerpoint/2010/main" val="13724670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a date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063017-E563-45E4-A5BF-DEFD7262776A}" type="datetime1">
              <a:rPr lang="fr-FR" altLang="fr-FR" smtClean="0">
                <a:solidFill>
                  <a:srgbClr val="FFFFFF"/>
                </a:solidFill>
              </a:rPr>
              <a:pPr eaLnBrk="1" hangingPunct="1"/>
              <a:t>10/04/2023</a:t>
            </a:fld>
            <a:endParaRPr lang="fr-FR" altLang="fr-FR" dirty="0">
              <a:solidFill>
                <a:srgbClr val="FFFFFF"/>
              </a:solidFill>
            </a:endParaRPr>
          </a:p>
        </p:txBody>
      </p:sp>
      <p:sp>
        <p:nvSpPr>
          <p:cNvPr id="3" name="Espace réservé du numéro de diapositive 2"/>
          <p:cNvSpPr>
            <a:spLocks noGrp="1"/>
          </p:cNvSpPr>
          <p:nvPr>
            <p:ph type="sldNum" sz="quarter" idx="12"/>
          </p:nvPr>
        </p:nvSpPr>
        <p:spPr/>
        <p:txBody>
          <a:bodyPr>
            <a:normAutofit fontScale="70000" lnSpcReduction="20000"/>
          </a:bodyPr>
          <a:lstStyle/>
          <a:p>
            <a:pPr lvl="1">
              <a:defRPr/>
            </a:pPr>
            <a:fld id="{1B4B828A-E00E-441A-823D-7C8E02FC24AB}" type="slidenum">
              <a:rPr lang="fr-FR">
                <a:latin typeface="Arial" charset="0"/>
              </a:rPr>
              <a:pPr lvl="1">
                <a:defRPr/>
              </a:pPr>
              <a:t>78</a:t>
            </a:fld>
            <a:endParaRPr lang="fr-FR">
              <a:latin typeface="+mn-lt"/>
            </a:endParaRPr>
          </a:p>
        </p:txBody>
      </p:sp>
      <p:pic>
        <p:nvPicPr>
          <p:cNvPr id="317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2243959"/>
            <a:ext cx="3816424" cy="45366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5" name="Espace réservé du contenu 2"/>
          <p:cNvSpPr txBox="1">
            <a:spLocks/>
          </p:cNvSpPr>
          <p:nvPr/>
        </p:nvSpPr>
        <p:spPr>
          <a:xfrm>
            <a:off x="611560" y="620688"/>
            <a:ext cx="6192862" cy="1368574"/>
          </a:xfrm>
          <a:prstGeom prst="rect">
            <a:avLst/>
          </a:prstGeom>
          <a:solidFill>
            <a:schemeClr val="accent3">
              <a:lumMod val="60000"/>
              <a:lumOff val="40000"/>
            </a:schemeClr>
          </a:solidFill>
        </p:spPr>
        <p:txBody>
          <a:bodyPr/>
          <a:lstStyle/>
          <a:p>
            <a:pPr eaLnBrk="0" hangingPunct="0">
              <a:spcBef>
                <a:spcPct val="20000"/>
              </a:spcBef>
              <a:defRPr/>
            </a:pPr>
            <a:r>
              <a:rPr lang="fr-CA" sz="3200" dirty="0">
                <a:latin typeface="Bookman Old Style" panose="02050604050505020204" pitchFamily="18" charset="0"/>
              </a:rPr>
              <a:t>LES GRANDS COURANTS:</a:t>
            </a:r>
          </a:p>
          <a:p>
            <a:pPr marL="342900" indent="-342900" eaLnBrk="0" hangingPunct="0">
              <a:spcBef>
                <a:spcPct val="20000"/>
              </a:spcBef>
              <a:buFont typeface="Arial" charset="0"/>
              <a:buNone/>
              <a:defRPr/>
            </a:pPr>
            <a:r>
              <a:rPr lang="fr-CA" sz="3200" dirty="0">
                <a:latin typeface="Bookman Old Style" panose="02050604050505020204" pitchFamily="18" charset="0"/>
              </a:rPr>
              <a:t>   </a:t>
            </a:r>
          </a:p>
        </p:txBody>
      </p:sp>
      <p:sp>
        <p:nvSpPr>
          <p:cNvPr id="6" name="Espace réservé du contenu 2"/>
          <p:cNvSpPr txBox="1">
            <a:spLocks/>
          </p:cNvSpPr>
          <p:nvPr/>
        </p:nvSpPr>
        <p:spPr>
          <a:xfrm>
            <a:off x="539552" y="2064001"/>
            <a:ext cx="4320480" cy="2661144"/>
          </a:xfrm>
          <a:prstGeom prst="rect">
            <a:avLst/>
          </a:prstGeom>
          <a:noFill/>
        </p:spPr>
        <p:txBody>
          <a:bodyPr/>
          <a:lstStyle/>
          <a:p>
            <a:pPr marL="457200" indent="-457200" eaLnBrk="0" hangingPunct="0">
              <a:spcBef>
                <a:spcPct val="20000"/>
              </a:spcBef>
              <a:buFont typeface="Wingdings" panose="05000000000000000000" pitchFamily="2" charset="2"/>
              <a:buChar char="§"/>
              <a:defRPr/>
            </a:pPr>
            <a:r>
              <a:rPr lang="fr-CA" sz="2400" dirty="0">
                <a:latin typeface="Bookman Old Style" panose="02050604050505020204" pitchFamily="18" charset="0"/>
              </a:rPr>
              <a:t>Sans gluten</a:t>
            </a:r>
          </a:p>
          <a:p>
            <a:pPr marL="457200" indent="-457200" eaLnBrk="0" hangingPunct="0">
              <a:spcBef>
                <a:spcPct val="20000"/>
              </a:spcBef>
              <a:buFont typeface="Wingdings" panose="05000000000000000000" pitchFamily="2" charset="2"/>
              <a:buChar char="§"/>
              <a:defRPr/>
            </a:pPr>
            <a:r>
              <a:rPr lang="fr-CA" sz="2400" dirty="0">
                <a:latin typeface="Bookman Old Style" panose="02050604050505020204" pitchFamily="18" charset="0"/>
              </a:rPr>
              <a:t>Sans Lactose</a:t>
            </a:r>
          </a:p>
          <a:p>
            <a:pPr marL="457200" indent="-457200" eaLnBrk="0" hangingPunct="0">
              <a:spcBef>
                <a:spcPct val="20000"/>
              </a:spcBef>
              <a:buFont typeface="Wingdings" panose="05000000000000000000" pitchFamily="2" charset="2"/>
              <a:buChar char="§"/>
              <a:defRPr/>
            </a:pPr>
            <a:r>
              <a:rPr lang="fr-CA" sz="2400" dirty="0">
                <a:latin typeface="Bookman Old Style" panose="02050604050505020204" pitchFamily="18" charset="0"/>
              </a:rPr>
              <a:t>Cétogène</a:t>
            </a:r>
          </a:p>
          <a:p>
            <a:pPr marL="457200" indent="-457200" eaLnBrk="0" hangingPunct="0">
              <a:spcBef>
                <a:spcPct val="20000"/>
              </a:spcBef>
              <a:buFont typeface="Wingdings" panose="05000000000000000000" pitchFamily="2" charset="2"/>
              <a:buChar char="§"/>
              <a:defRPr/>
            </a:pPr>
            <a:r>
              <a:rPr lang="fr-CA" sz="2400" dirty="0">
                <a:latin typeface="Bookman Old Style" panose="02050604050505020204" pitchFamily="18" charset="0"/>
              </a:rPr>
              <a:t>Végétarien</a:t>
            </a:r>
          </a:p>
          <a:p>
            <a:pPr marL="457200" indent="-457200" eaLnBrk="0" hangingPunct="0">
              <a:spcBef>
                <a:spcPct val="20000"/>
              </a:spcBef>
              <a:buFont typeface="Wingdings" panose="05000000000000000000" pitchFamily="2" charset="2"/>
              <a:buChar char="§"/>
              <a:defRPr/>
            </a:pPr>
            <a:r>
              <a:rPr lang="fr-CA" sz="2400" dirty="0" err="1">
                <a:latin typeface="Bookman Old Style" panose="02050604050505020204" pitchFamily="18" charset="0"/>
              </a:rPr>
              <a:t>Végane</a:t>
            </a:r>
            <a:endParaRPr lang="fr-CA" sz="2400" dirty="0">
              <a:latin typeface="Bookman Old Style" panose="02050604050505020204" pitchFamily="18" charset="0"/>
            </a:endParaRPr>
          </a:p>
          <a:p>
            <a:pPr marL="457200" indent="-457200" eaLnBrk="0" hangingPunct="0">
              <a:spcBef>
                <a:spcPct val="20000"/>
              </a:spcBef>
              <a:buFont typeface="Wingdings" panose="05000000000000000000" pitchFamily="2" charset="2"/>
              <a:buChar char="§"/>
              <a:defRPr/>
            </a:pPr>
            <a:r>
              <a:rPr lang="fr-CA" sz="2400" dirty="0">
                <a:latin typeface="Bookman Old Style" panose="02050604050505020204" pitchFamily="18" charset="0"/>
              </a:rPr>
              <a:t>Hypo toxique</a:t>
            </a:r>
          </a:p>
          <a:p>
            <a:pPr eaLnBrk="0" hangingPunct="0">
              <a:spcBef>
                <a:spcPct val="20000"/>
              </a:spcBef>
              <a:defRPr/>
            </a:pPr>
            <a:r>
              <a:rPr lang="fr-CA" sz="2400" i="1" dirty="0">
                <a:latin typeface="Bookman Old Style" panose="02050604050505020204" pitchFamily="18" charset="0"/>
              </a:rPr>
              <a:t>Difficile d’organiser une réunion sociale avec ces grands courants!</a:t>
            </a:r>
          </a:p>
        </p:txBody>
      </p:sp>
      <p:sp>
        <p:nvSpPr>
          <p:cNvPr id="2" name="Rectangle 1"/>
          <p:cNvSpPr/>
          <p:nvPr/>
        </p:nvSpPr>
        <p:spPr>
          <a:xfrm>
            <a:off x="539552" y="2064001"/>
            <a:ext cx="2880320" cy="26611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40940827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88434" y="1844824"/>
            <a:ext cx="7520940" cy="2880320"/>
          </a:xfrm>
          <a:solidFill>
            <a:schemeClr val="accent3">
              <a:lumMod val="40000"/>
              <a:lumOff val="60000"/>
            </a:schemeClr>
          </a:solidFill>
        </p:spPr>
        <p:txBody>
          <a:bodyPr/>
          <a:lstStyle/>
          <a:p>
            <a:pPr algn="ctr"/>
            <a:r>
              <a:rPr lang="fr-CA" dirty="0"/>
              <a:t>4 GROUPES SANGUINS</a:t>
            </a:r>
            <a:br>
              <a:rPr lang="fr-CA" dirty="0"/>
            </a:br>
            <a:r>
              <a:rPr lang="fr-CA" dirty="0"/>
              <a:t>4 REGIMES</a:t>
            </a:r>
            <a:br>
              <a:rPr lang="fr-CA" dirty="0"/>
            </a:br>
            <a:r>
              <a:rPr lang="fr-CA" dirty="0"/>
              <a:t>(Tiré du livre du Dr Peter J. D'Adamo, </a:t>
            </a:r>
            <a:br>
              <a:rPr lang="fr-CA" dirty="0"/>
            </a:br>
            <a:r>
              <a:rPr lang="fr-CA" dirty="0"/>
              <a:t>éd. Michel </a:t>
            </a:r>
            <a:r>
              <a:rPr lang="fr-CA" dirty="0" err="1"/>
              <a:t>Lafon</a:t>
            </a:r>
            <a:br>
              <a:rPr lang="fr-CA" dirty="0"/>
            </a:br>
            <a:endParaRPr lang="fr-CA" dirty="0"/>
          </a:p>
        </p:txBody>
      </p:sp>
      <p:sp>
        <p:nvSpPr>
          <p:cNvPr id="4" name="Rectangle 2"/>
          <p:cNvSpPr txBox="1">
            <a:spLocks noRot="1" noChangeArrowheads="1"/>
          </p:cNvSpPr>
          <p:nvPr/>
        </p:nvSpPr>
        <p:spPr>
          <a:xfrm>
            <a:off x="683568" y="745252"/>
            <a:ext cx="7520940" cy="758984"/>
          </a:xfrm>
          <a:prstGeom prst="rect">
            <a:avLst/>
          </a:prstGeom>
          <a:solidFill>
            <a:schemeClr val="accent3">
              <a:lumMod val="60000"/>
              <a:lumOff val="40000"/>
            </a:schemeClr>
          </a:solidFill>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defRPr/>
            </a:pPr>
            <a:r>
              <a:rPr lang="fr-CA" altLang="fr-FR" b="1" dirty="0">
                <a:latin typeface="Bookman Old Style" pitchFamily="18" charset="0"/>
              </a:rPr>
              <a:t>Alimentation et groupe sanguin</a:t>
            </a:r>
          </a:p>
        </p:txBody>
      </p:sp>
    </p:spTree>
    <p:extLst>
      <p:ext uri="{BB962C8B-B14F-4D97-AF65-F5344CB8AC3E}">
        <p14:creationId xmlns:p14="http://schemas.microsoft.com/office/powerpoint/2010/main" val="984641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331640" y="1567067"/>
            <a:ext cx="5693256" cy="3579849"/>
          </a:xfrm>
        </p:spPr>
        <p:txBody>
          <a:bodyPr/>
          <a:lstStyle/>
          <a:p>
            <a:pPr marL="114300" indent="0">
              <a:buNone/>
            </a:pPr>
            <a:r>
              <a:rPr lang="fr-CA" dirty="0"/>
              <a:t>En 2030…</a:t>
            </a:r>
          </a:p>
          <a:p>
            <a:r>
              <a:rPr lang="fr-CA" dirty="0"/>
              <a:t>1 canadien / 4     aura &gt; 65 ans</a:t>
            </a:r>
          </a:p>
          <a:p>
            <a:endParaRPr lang="fr-CA" dirty="0"/>
          </a:p>
          <a:p>
            <a:r>
              <a:rPr lang="fr-CA" dirty="0"/>
              <a:t>Le Canada sera un pays super âgé</a:t>
            </a:r>
          </a:p>
          <a:p>
            <a:endParaRPr lang="fr-CA" dirty="0"/>
          </a:p>
          <a:p>
            <a:r>
              <a:rPr lang="fr-CA" dirty="0"/>
              <a:t>Nouvelle génération de vieux:</a:t>
            </a:r>
          </a:p>
          <a:p>
            <a:endParaRPr lang="fr-CA" dirty="0"/>
          </a:p>
          <a:p>
            <a:pPr lvl="1"/>
            <a:r>
              <a:rPr lang="fr-CA" dirty="0"/>
              <a:t>Expérimentés</a:t>
            </a:r>
          </a:p>
          <a:p>
            <a:pPr lvl="1"/>
            <a:r>
              <a:rPr lang="fr-CA" dirty="0"/>
              <a:t>Relativement en forme                   </a:t>
            </a:r>
            <a:r>
              <a:rPr lang="fr-CA" sz="3200" dirty="0">
                <a:solidFill>
                  <a:schemeClr val="accent3">
                    <a:lumMod val="75000"/>
                  </a:schemeClr>
                </a:solidFill>
              </a:rPr>
              <a:t>SAGESSE</a:t>
            </a:r>
          </a:p>
          <a:p>
            <a:pPr lvl="1"/>
            <a:r>
              <a:rPr lang="fr-CA" dirty="0"/>
              <a:t>Actifs</a:t>
            </a:r>
          </a:p>
        </p:txBody>
      </p:sp>
      <p:cxnSp>
        <p:nvCxnSpPr>
          <p:cNvPr id="5" name="Connecteur droit 4"/>
          <p:cNvCxnSpPr/>
          <p:nvPr/>
        </p:nvCxnSpPr>
        <p:spPr>
          <a:xfrm>
            <a:off x="3603835" y="3861048"/>
            <a:ext cx="656456" cy="509235"/>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Connecteur droit 5"/>
          <p:cNvCxnSpPr/>
          <p:nvPr/>
        </p:nvCxnSpPr>
        <p:spPr>
          <a:xfrm flipV="1">
            <a:off x="3603835" y="4370283"/>
            <a:ext cx="656456" cy="64289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70917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260648"/>
            <a:ext cx="4668907" cy="6467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80023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2960" y="365760"/>
            <a:ext cx="7520940" cy="1695088"/>
          </a:xfrm>
          <a:solidFill>
            <a:schemeClr val="accent3">
              <a:lumMod val="60000"/>
              <a:lumOff val="40000"/>
            </a:schemeClr>
          </a:solidFill>
        </p:spPr>
        <p:txBody>
          <a:bodyPr/>
          <a:lstStyle/>
          <a:p>
            <a:pPr algn="ctr"/>
            <a:r>
              <a:rPr lang="fr-CA" dirty="0"/>
              <a:t>DIÉTÉTIQUE </a:t>
            </a:r>
            <a:br>
              <a:rPr lang="fr-CA" dirty="0"/>
            </a:br>
            <a:r>
              <a:rPr lang="fr-CA" dirty="0"/>
              <a:t>MÉDECINE CHINOISE: EXEMPLES</a:t>
            </a:r>
          </a:p>
        </p:txBody>
      </p:sp>
      <p:sp>
        <p:nvSpPr>
          <p:cNvPr id="3" name="Espace réservé du contenu 2"/>
          <p:cNvSpPr>
            <a:spLocks noGrp="1"/>
          </p:cNvSpPr>
          <p:nvPr>
            <p:ph idx="1"/>
          </p:nvPr>
        </p:nvSpPr>
        <p:spPr>
          <a:xfrm>
            <a:off x="1331640" y="2204864"/>
            <a:ext cx="7520940" cy="3888432"/>
          </a:xfrm>
        </p:spPr>
        <p:txBody>
          <a:bodyPr>
            <a:normAutofit/>
          </a:bodyPr>
          <a:lstStyle/>
          <a:p>
            <a:pPr>
              <a:buFont typeface="Wingdings" panose="05000000000000000000" pitchFamily="2" charset="2"/>
              <a:buChar char="§"/>
            </a:pPr>
            <a:r>
              <a:rPr lang="fr-CA" sz="2800" u="sng" dirty="0"/>
              <a:t>La caille </a:t>
            </a:r>
            <a:r>
              <a:rPr lang="fr-CA" sz="2800" dirty="0"/>
              <a:t>est utile au foyer moyen</a:t>
            </a:r>
          </a:p>
          <a:p>
            <a:pPr>
              <a:buFont typeface="Wingdings" panose="05000000000000000000" pitchFamily="2" charset="2"/>
              <a:buChar char="§"/>
            </a:pPr>
            <a:r>
              <a:rPr lang="fr-CA" sz="2800" u="sng" dirty="0"/>
              <a:t>Le canard </a:t>
            </a:r>
          </a:p>
          <a:p>
            <a:pPr lvl="3"/>
            <a:r>
              <a:rPr lang="fr-CA" sz="2800" b="1" dirty="0"/>
              <a:t>Nourrit le YIN</a:t>
            </a:r>
          </a:p>
          <a:p>
            <a:pPr lvl="3"/>
            <a:r>
              <a:rPr lang="fr-CA" sz="2800" b="1" dirty="0"/>
              <a:t>Facilite la circulation de l’eau</a:t>
            </a:r>
          </a:p>
          <a:p>
            <a:pPr lvl="3"/>
            <a:r>
              <a:rPr lang="fr-CA" sz="2800" b="1" dirty="0"/>
              <a:t>Chasse la chaleur</a:t>
            </a:r>
          </a:p>
          <a:p>
            <a:pPr lvl="3"/>
            <a:r>
              <a:rPr lang="fr-CA" sz="2800" b="1" dirty="0"/>
              <a:t>Régularise les viscères</a:t>
            </a:r>
            <a:r>
              <a:rPr lang="fr-CA" sz="2800" dirty="0"/>
              <a:t>.</a:t>
            </a:r>
          </a:p>
        </p:txBody>
      </p:sp>
    </p:spTree>
    <p:extLst>
      <p:ext uri="{BB962C8B-B14F-4D97-AF65-F5344CB8AC3E}">
        <p14:creationId xmlns:p14="http://schemas.microsoft.com/office/powerpoint/2010/main" val="3236276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71600" y="2564904"/>
            <a:ext cx="7520940" cy="2376264"/>
          </a:xfrm>
        </p:spPr>
        <p:txBody>
          <a:bodyPr>
            <a:normAutofit/>
          </a:bodyPr>
          <a:lstStyle/>
          <a:p>
            <a:pPr marL="457200" indent="-457200">
              <a:buFont typeface="Wingdings" panose="05000000000000000000" pitchFamily="2" charset="2"/>
              <a:buChar char="§"/>
            </a:pPr>
            <a:r>
              <a:rPr lang="fr-CA" sz="2800" u="sng" dirty="0"/>
              <a:t>L’oie </a:t>
            </a:r>
            <a:r>
              <a:rPr lang="fr-CA" sz="2800" dirty="0"/>
              <a:t>harmonise l’estomac et apaise la soif</a:t>
            </a:r>
          </a:p>
          <a:p>
            <a:pPr marL="457200" indent="-457200">
              <a:buFont typeface="Wingdings" panose="05000000000000000000" pitchFamily="2" charset="2"/>
              <a:buChar char="§"/>
            </a:pPr>
            <a:r>
              <a:rPr lang="fr-CA" sz="2800" u="sng" dirty="0"/>
              <a:t>Le poulet </a:t>
            </a:r>
            <a:r>
              <a:rPr lang="fr-CA" sz="2800" dirty="0"/>
              <a:t>tiédit le foyer moyen </a:t>
            </a:r>
          </a:p>
          <a:p>
            <a:pPr marL="457200" indent="-457200">
              <a:buFont typeface="Wingdings" panose="05000000000000000000" pitchFamily="2" charset="2"/>
              <a:buChar char="§"/>
            </a:pPr>
            <a:r>
              <a:rPr lang="fr-CA" sz="2800" u="sng" dirty="0"/>
              <a:t>Le pigeon</a:t>
            </a:r>
            <a:r>
              <a:rPr lang="fr-CA" sz="2800" dirty="0"/>
              <a:t> a une action vivifiante sur le rein</a:t>
            </a:r>
          </a:p>
        </p:txBody>
      </p:sp>
      <p:sp>
        <p:nvSpPr>
          <p:cNvPr id="4" name="Titre 1"/>
          <p:cNvSpPr>
            <a:spLocks noGrp="1"/>
          </p:cNvSpPr>
          <p:nvPr>
            <p:ph type="title"/>
          </p:nvPr>
        </p:nvSpPr>
        <p:spPr>
          <a:xfrm>
            <a:off x="822960" y="365760"/>
            <a:ext cx="7520940" cy="1695088"/>
          </a:xfrm>
          <a:solidFill>
            <a:schemeClr val="accent3">
              <a:lumMod val="60000"/>
              <a:lumOff val="40000"/>
            </a:schemeClr>
          </a:solidFill>
        </p:spPr>
        <p:txBody>
          <a:bodyPr/>
          <a:lstStyle/>
          <a:p>
            <a:pPr algn="ctr"/>
            <a:r>
              <a:rPr lang="fr-CA" dirty="0"/>
              <a:t>DIÉTÉTIQUE </a:t>
            </a:r>
            <a:br>
              <a:rPr lang="fr-CA" dirty="0"/>
            </a:br>
            <a:r>
              <a:rPr lang="fr-CA" dirty="0"/>
              <a:t>MÉDECINE CHINOISE: EXEMPLES</a:t>
            </a:r>
          </a:p>
        </p:txBody>
      </p:sp>
    </p:spTree>
    <p:extLst>
      <p:ext uri="{BB962C8B-B14F-4D97-AF65-F5344CB8AC3E}">
        <p14:creationId xmlns:p14="http://schemas.microsoft.com/office/powerpoint/2010/main" val="20508259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Grp="1" noRot="1" noChangeArrowheads="1"/>
          </p:cNvSpPr>
          <p:nvPr>
            <p:ph type="title"/>
          </p:nvPr>
        </p:nvSpPr>
        <p:spPr>
          <a:xfrm>
            <a:off x="899592" y="1268760"/>
            <a:ext cx="7520940" cy="1191032"/>
          </a:xfrm>
          <a:prstGeom prst="rect">
            <a:avLst/>
          </a:prstGeom>
          <a:solidFill>
            <a:schemeClr val="accent3">
              <a:lumMod val="60000"/>
              <a:lumOff val="40000"/>
            </a:schemeClr>
          </a:solidFill>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defRPr/>
            </a:pPr>
            <a:r>
              <a:rPr lang="fr-CA" altLang="fr-FR" b="1" dirty="0">
                <a:latin typeface="Bookman Old Style" pitchFamily="18" charset="0"/>
              </a:rPr>
              <a:t>Quel doit être mon choix?</a:t>
            </a:r>
          </a:p>
        </p:txBody>
      </p:sp>
      <p:sp>
        <p:nvSpPr>
          <p:cNvPr id="3" name="Rectangle 2"/>
          <p:cNvSpPr txBox="1">
            <a:spLocks noRot="1" noChangeArrowheads="1"/>
          </p:cNvSpPr>
          <p:nvPr/>
        </p:nvSpPr>
        <p:spPr>
          <a:xfrm>
            <a:off x="539552" y="3068960"/>
            <a:ext cx="7520940" cy="1479064"/>
          </a:xfrm>
          <a:prstGeom prst="rect">
            <a:avLst/>
          </a:prstGeom>
          <a:solidFill>
            <a:schemeClr val="accent3">
              <a:lumMod val="60000"/>
              <a:lumOff val="40000"/>
            </a:schemeClr>
          </a:solidFill>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defRPr/>
            </a:pPr>
            <a:r>
              <a:rPr lang="fr-CA" altLang="fr-FR" sz="3200" b="1">
                <a:latin typeface="Bookman Old Style" pitchFamily="18" charset="0"/>
              </a:rPr>
              <a:t>Le choix passe par la conscience</a:t>
            </a:r>
            <a:endParaRPr lang="fr-CA" altLang="fr-FR" sz="3200" b="1" dirty="0">
              <a:latin typeface="Bookman Old Style" pitchFamily="18" charset="0"/>
            </a:endParaRPr>
          </a:p>
        </p:txBody>
      </p:sp>
    </p:spTree>
    <p:extLst>
      <p:ext uri="{BB962C8B-B14F-4D97-AF65-F5344CB8AC3E}">
        <p14:creationId xmlns:p14="http://schemas.microsoft.com/office/powerpoint/2010/main" val="14236737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Grp="1" noRot="1" noChangeArrowheads="1"/>
          </p:cNvSpPr>
          <p:nvPr>
            <p:ph type="title"/>
          </p:nvPr>
        </p:nvSpPr>
        <p:spPr>
          <a:xfrm>
            <a:off x="755576" y="476672"/>
            <a:ext cx="7520940" cy="1335048"/>
          </a:xfrm>
          <a:prstGeom prst="rect">
            <a:avLst/>
          </a:prstGeom>
          <a:solidFill>
            <a:schemeClr val="accent3">
              <a:lumMod val="60000"/>
              <a:lumOff val="40000"/>
            </a:schemeClr>
          </a:solidFill>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defRPr/>
            </a:pPr>
            <a:r>
              <a:rPr lang="fr-CA" altLang="fr-FR" sz="3600" dirty="0">
                <a:latin typeface="Bookman Old Style" pitchFamily="18" charset="0"/>
              </a:rPr>
              <a:t>Nécessité d’un programme quotidien</a:t>
            </a:r>
          </a:p>
        </p:txBody>
      </p:sp>
      <p:sp>
        <p:nvSpPr>
          <p:cNvPr id="7" name="Rectangle 3"/>
          <p:cNvSpPr>
            <a:spLocks noGrp="1" noRot="1" noChangeArrowheads="1"/>
          </p:cNvSpPr>
          <p:nvPr>
            <p:ph idx="1"/>
          </p:nvPr>
        </p:nvSpPr>
        <p:spPr>
          <a:xfrm>
            <a:off x="1331640" y="2420888"/>
            <a:ext cx="6758136" cy="2595736"/>
          </a:xfrm>
        </p:spPr>
        <p:txBody>
          <a:bodyPr>
            <a:noAutofit/>
          </a:bodyPr>
          <a:lstStyle/>
          <a:p>
            <a:pPr eaLnBrk="1" hangingPunct="1">
              <a:buFont typeface="+mj-lt"/>
              <a:buAutoNum type="arabicPeriod"/>
            </a:pPr>
            <a:r>
              <a:rPr lang="fr-CA" altLang="fr-FR" sz="2800" dirty="0">
                <a:latin typeface="Book Antiqua" pitchFamily="18" charset="0"/>
              </a:rPr>
              <a:t>Méditation pleine conscience;</a:t>
            </a:r>
          </a:p>
          <a:p>
            <a:pPr eaLnBrk="1" hangingPunct="1">
              <a:buFont typeface="+mj-lt"/>
              <a:buAutoNum type="arabicPeriod"/>
            </a:pPr>
            <a:r>
              <a:rPr lang="fr-CA" altLang="fr-FR" sz="2800" dirty="0">
                <a:latin typeface="Book Antiqua" pitchFamily="18" charset="0"/>
              </a:rPr>
              <a:t>Cohérence cardiaque;</a:t>
            </a:r>
          </a:p>
          <a:p>
            <a:pPr eaLnBrk="1" hangingPunct="1">
              <a:buFont typeface="+mj-lt"/>
              <a:buAutoNum type="arabicPeriod"/>
            </a:pPr>
            <a:r>
              <a:rPr lang="fr-CA" altLang="fr-FR" sz="2800" dirty="0">
                <a:latin typeface="Book Antiqua" pitchFamily="18" charset="0"/>
              </a:rPr>
              <a:t>Training autogène;</a:t>
            </a:r>
          </a:p>
          <a:p>
            <a:pPr eaLnBrk="1" hangingPunct="1">
              <a:buFont typeface="+mj-lt"/>
              <a:buAutoNum type="arabicPeriod"/>
            </a:pPr>
            <a:r>
              <a:rPr lang="en-CA" altLang="fr-FR" sz="2800" dirty="0">
                <a:latin typeface="Book Antiqua" pitchFamily="18" charset="0"/>
              </a:rPr>
              <a:t>Yoga;</a:t>
            </a:r>
            <a:endParaRPr lang="fr-CA" altLang="fr-FR" sz="2800" dirty="0">
              <a:latin typeface="Book Antiqua" pitchFamily="18" charset="0"/>
            </a:endParaRPr>
          </a:p>
          <a:p>
            <a:pPr eaLnBrk="1" hangingPunct="1">
              <a:buFont typeface="+mj-lt"/>
              <a:buAutoNum type="arabicPeriod"/>
            </a:pPr>
            <a:r>
              <a:rPr lang="fr-CA" altLang="fr-FR" sz="2800" dirty="0" err="1">
                <a:latin typeface="Book Antiqua" pitchFamily="18" charset="0"/>
              </a:rPr>
              <a:t>Taï</a:t>
            </a:r>
            <a:r>
              <a:rPr lang="fr-CA" altLang="fr-FR" sz="2800" dirty="0">
                <a:latin typeface="Book Antiqua" pitchFamily="18" charset="0"/>
              </a:rPr>
              <a:t> Chi  -  </a:t>
            </a:r>
            <a:r>
              <a:rPr lang="fr-CA" altLang="fr-FR" sz="2800" dirty="0" err="1">
                <a:latin typeface="Book Antiqua" pitchFamily="18" charset="0"/>
              </a:rPr>
              <a:t>ChiQuong</a:t>
            </a:r>
            <a:r>
              <a:rPr lang="fr-CA" altLang="fr-FR" sz="2800" dirty="0">
                <a:latin typeface="Book Antiqua" pitchFamily="18" charset="0"/>
              </a:rPr>
              <a:t> – etc…</a:t>
            </a:r>
          </a:p>
        </p:txBody>
      </p:sp>
    </p:spTree>
    <p:extLst>
      <p:ext uri="{BB962C8B-B14F-4D97-AF65-F5344CB8AC3E}">
        <p14:creationId xmlns:p14="http://schemas.microsoft.com/office/powerpoint/2010/main" val="22639995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Grp="1" noRot="1" noChangeArrowheads="1"/>
          </p:cNvSpPr>
          <p:nvPr>
            <p:ph type="title"/>
          </p:nvPr>
        </p:nvSpPr>
        <p:spPr>
          <a:xfrm>
            <a:off x="827584" y="1268760"/>
            <a:ext cx="7520940" cy="2343160"/>
          </a:xfrm>
          <a:prstGeom prst="rect">
            <a:avLst/>
          </a:prstGeom>
          <a:solidFill>
            <a:schemeClr val="accent3">
              <a:lumMod val="60000"/>
              <a:lumOff val="40000"/>
            </a:schemeClr>
          </a:solidFill>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defRPr/>
            </a:pPr>
            <a:r>
              <a:rPr lang="fr-CA" altLang="fr-FR" sz="3200" b="1" dirty="0">
                <a:latin typeface="Bookman Old Style" pitchFamily="18" charset="0"/>
              </a:rPr>
              <a:t>Retour à soi </a:t>
            </a:r>
            <a:br>
              <a:rPr lang="fr-CA" altLang="fr-FR" sz="3200" b="1" dirty="0">
                <a:latin typeface="Bookman Old Style" pitchFamily="18" charset="0"/>
              </a:rPr>
            </a:br>
            <a:r>
              <a:rPr lang="fr-CA" altLang="fr-FR" sz="3200" b="1" dirty="0">
                <a:latin typeface="Bookman Old Style" pitchFamily="18" charset="0"/>
              </a:rPr>
              <a:t>et</a:t>
            </a:r>
            <a:br>
              <a:rPr lang="fr-CA" altLang="fr-FR" sz="3200" b="1" dirty="0">
                <a:latin typeface="Bookman Old Style" pitchFamily="18" charset="0"/>
              </a:rPr>
            </a:br>
            <a:r>
              <a:rPr lang="fr-CA" altLang="fr-FR" sz="3200" b="1" dirty="0">
                <a:latin typeface="Bookman Old Style" pitchFamily="18" charset="0"/>
              </a:rPr>
              <a:t>son indice de bonheur</a:t>
            </a:r>
          </a:p>
        </p:txBody>
      </p:sp>
    </p:spTree>
    <p:extLst>
      <p:ext uri="{BB962C8B-B14F-4D97-AF65-F5344CB8AC3E}">
        <p14:creationId xmlns:p14="http://schemas.microsoft.com/office/powerpoint/2010/main" val="34302508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899592" y="332656"/>
            <a:ext cx="7520940" cy="1752308"/>
          </a:xfrm>
          <a:solidFill>
            <a:schemeClr val="accent3">
              <a:lumMod val="40000"/>
              <a:lumOff val="60000"/>
            </a:schemeClr>
          </a:solidFill>
        </p:spPr>
        <p:txBody>
          <a:bodyPr>
            <a:normAutofit/>
          </a:bodyPr>
          <a:lstStyle/>
          <a:p>
            <a:pPr algn="ctr"/>
            <a:r>
              <a:rPr lang="fr-CA" sz="3600" b="0" dirty="0">
                <a:latin typeface="Bookman Old Style" panose="02050604050505020204" pitchFamily="18" charset="0"/>
              </a:rPr>
              <a:t>STRATÉGIE DE GESTION </a:t>
            </a:r>
          </a:p>
          <a:p>
            <a:pPr algn="ctr"/>
            <a:r>
              <a:rPr lang="fr-CA" sz="3600" b="0" dirty="0">
                <a:latin typeface="Bookman Old Style" panose="02050604050505020204" pitchFamily="18" charset="0"/>
              </a:rPr>
              <a:t>DU VIEILLISSEMENT.</a:t>
            </a:r>
          </a:p>
        </p:txBody>
      </p:sp>
      <p:sp>
        <p:nvSpPr>
          <p:cNvPr id="5" name="Rectangle 2"/>
          <p:cNvSpPr>
            <a:spLocks noGrp="1" noRot="1" noChangeArrowheads="1"/>
          </p:cNvSpPr>
          <p:nvPr>
            <p:ph type="title"/>
          </p:nvPr>
        </p:nvSpPr>
        <p:spPr>
          <a:xfrm>
            <a:off x="1691680" y="2348880"/>
            <a:ext cx="5775920" cy="3240360"/>
          </a:xfrm>
          <a:solidFill>
            <a:schemeClr val="accent3">
              <a:lumMod val="60000"/>
              <a:lumOff val="40000"/>
            </a:schemeClr>
          </a:solidFill>
        </p:spPr>
        <p:txBody>
          <a:bodyPr/>
          <a:lstStyle/>
          <a:p>
            <a:pPr eaLnBrk="1" fontAlgn="auto" hangingPunct="1">
              <a:spcAft>
                <a:spcPts val="0"/>
              </a:spcAft>
              <a:defRPr/>
            </a:pPr>
            <a:r>
              <a:rPr lang="fr-CA" altLang="fr-FR" sz="4800" dirty="0">
                <a:latin typeface="Bookman Old Style" pitchFamily="18" charset="0"/>
              </a:rPr>
              <a:t>Vieillir en</a:t>
            </a:r>
            <a:r>
              <a:rPr lang="fr-CA" altLang="fr-FR" sz="4000" dirty="0">
                <a:latin typeface="Bookman Old Style" pitchFamily="18" charset="0"/>
              </a:rPr>
              <a:t> </a:t>
            </a:r>
            <a:br>
              <a:rPr lang="fr-CA" altLang="fr-FR" sz="4000" dirty="0">
                <a:latin typeface="Bookman Old Style" pitchFamily="18" charset="0"/>
              </a:rPr>
            </a:br>
            <a:r>
              <a:rPr lang="fr-CA" altLang="fr-FR" sz="6600" dirty="0">
                <a:latin typeface="Bookman Old Style" pitchFamily="18" charset="0"/>
              </a:rPr>
              <a:t>jeunesse</a:t>
            </a:r>
            <a:r>
              <a:rPr lang="fr-CA" altLang="fr-FR" sz="6000" dirty="0">
                <a:latin typeface="Bookman Old Style" pitchFamily="18" charset="0"/>
              </a:rPr>
              <a:t>!</a:t>
            </a:r>
            <a:br>
              <a:rPr lang="fr-CA" altLang="fr-FR" sz="6000" dirty="0">
                <a:latin typeface="Bookman Old Style" pitchFamily="18" charset="0"/>
              </a:rPr>
            </a:br>
            <a:r>
              <a:rPr lang="fr-CA" altLang="fr-FR" sz="3200" dirty="0">
                <a:latin typeface="Bookman Old Style" pitchFamily="18" charset="0"/>
              </a:rPr>
              <a:t>Avec l’alimentation anti – inflammatoire.</a:t>
            </a:r>
            <a:br>
              <a:rPr lang="fr-CA" altLang="fr-FR" sz="3200" dirty="0">
                <a:latin typeface="Bookman Old Style" pitchFamily="18" charset="0"/>
              </a:rPr>
            </a:br>
            <a:endParaRPr lang="fr-CA" altLang="fr-FR" sz="3200" dirty="0">
              <a:latin typeface="Bookman Old Style" pitchFamily="18" charset="0"/>
            </a:endParaRPr>
          </a:p>
        </p:txBody>
      </p:sp>
    </p:spTree>
    <p:extLst>
      <p:ext uri="{BB962C8B-B14F-4D97-AF65-F5344CB8AC3E}">
        <p14:creationId xmlns:p14="http://schemas.microsoft.com/office/powerpoint/2010/main" val="1594568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207920" y="2545206"/>
            <a:ext cx="1298640" cy="972316"/>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n>
                <a:solidFill>
                  <a:srgbClr val="0070C0"/>
                </a:solidFill>
              </a:ln>
              <a:noFill/>
            </a:endParaRPr>
          </a:p>
        </p:txBody>
      </p:sp>
      <p:sp>
        <p:nvSpPr>
          <p:cNvPr id="3" name="Ellipse 2"/>
          <p:cNvSpPr/>
          <p:nvPr/>
        </p:nvSpPr>
        <p:spPr>
          <a:xfrm>
            <a:off x="2941932" y="1147478"/>
            <a:ext cx="1409771" cy="97652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a:t>STRESS</a:t>
            </a:r>
          </a:p>
        </p:txBody>
      </p:sp>
      <p:sp>
        <p:nvSpPr>
          <p:cNvPr id="4" name="Ellipse 3"/>
          <p:cNvSpPr/>
          <p:nvPr/>
        </p:nvSpPr>
        <p:spPr>
          <a:xfrm>
            <a:off x="4698900" y="1158593"/>
            <a:ext cx="1392477" cy="98413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Ellipse 4"/>
          <p:cNvSpPr/>
          <p:nvPr/>
        </p:nvSpPr>
        <p:spPr>
          <a:xfrm>
            <a:off x="6391779" y="1576396"/>
            <a:ext cx="1315982" cy="93465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llipse 5"/>
          <p:cNvSpPr/>
          <p:nvPr/>
        </p:nvSpPr>
        <p:spPr>
          <a:xfrm>
            <a:off x="7462982" y="2493563"/>
            <a:ext cx="1429498" cy="1016442"/>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100" dirty="0"/>
              <a:t>SPIRITUALITÉ</a:t>
            </a:r>
          </a:p>
        </p:txBody>
      </p:sp>
      <p:sp>
        <p:nvSpPr>
          <p:cNvPr id="7" name="Ellipse 6"/>
          <p:cNvSpPr/>
          <p:nvPr/>
        </p:nvSpPr>
        <p:spPr>
          <a:xfrm>
            <a:off x="1331640" y="1571613"/>
            <a:ext cx="1512167" cy="10736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050" dirty="0"/>
              <a:t>ALIMENTATION</a:t>
            </a:r>
          </a:p>
        </p:txBody>
      </p:sp>
      <p:sp>
        <p:nvSpPr>
          <p:cNvPr id="10" name="Rectangle 9"/>
          <p:cNvSpPr/>
          <p:nvPr/>
        </p:nvSpPr>
        <p:spPr>
          <a:xfrm>
            <a:off x="3517201" y="476672"/>
            <a:ext cx="2129109" cy="52322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r-FR" sz="2800" b="1" cap="none" spc="0" dirty="0">
                <a:ln w="11430"/>
                <a:solidFill>
                  <a:srgbClr val="FF0000"/>
                </a:solidFill>
                <a:effectLst>
                  <a:outerShdw blurRad="80000" dist="40000" dir="5040000" algn="tl">
                    <a:srgbClr val="000000">
                      <a:alpha val="30000"/>
                    </a:srgbClr>
                  </a:outerShdw>
                </a:effectLst>
              </a:rPr>
              <a:t>PRÉVENTION</a:t>
            </a:r>
          </a:p>
        </p:txBody>
      </p:sp>
      <p:sp>
        <p:nvSpPr>
          <p:cNvPr id="11" name="ZoneTexte 10"/>
          <p:cNvSpPr txBox="1"/>
          <p:nvPr/>
        </p:nvSpPr>
        <p:spPr>
          <a:xfrm>
            <a:off x="394612" y="2863284"/>
            <a:ext cx="925253" cy="276999"/>
          </a:xfrm>
          <a:prstGeom prst="rect">
            <a:avLst/>
          </a:prstGeom>
          <a:noFill/>
        </p:spPr>
        <p:txBody>
          <a:bodyPr wrap="none" rtlCol="0">
            <a:spAutoFit/>
          </a:bodyPr>
          <a:lstStyle/>
          <a:p>
            <a:r>
              <a:rPr lang="fr-CA" sz="1200" dirty="0">
                <a:solidFill>
                  <a:schemeClr val="bg1"/>
                </a:solidFill>
              </a:rPr>
              <a:t>GÉNÉTIQUE</a:t>
            </a:r>
          </a:p>
        </p:txBody>
      </p:sp>
      <p:sp>
        <p:nvSpPr>
          <p:cNvPr id="12" name="ZoneTexte 11"/>
          <p:cNvSpPr txBox="1"/>
          <p:nvPr/>
        </p:nvSpPr>
        <p:spPr>
          <a:xfrm>
            <a:off x="4788071" y="1497242"/>
            <a:ext cx="1061509" cy="276999"/>
          </a:xfrm>
          <a:prstGeom prst="rect">
            <a:avLst/>
          </a:prstGeom>
          <a:noFill/>
        </p:spPr>
        <p:txBody>
          <a:bodyPr wrap="none" rtlCol="0">
            <a:spAutoFit/>
          </a:bodyPr>
          <a:lstStyle/>
          <a:p>
            <a:r>
              <a:rPr lang="fr-CA" sz="1200" dirty="0">
                <a:solidFill>
                  <a:schemeClr val="bg1"/>
                </a:solidFill>
              </a:rPr>
              <a:t>MOUVEMENT</a:t>
            </a:r>
          </a:p>
        </p:txBody>
      </p:sp>
      <p:sp>
        <p:nvSpPr>
          <p:cNvPr id="13" name="ZoneTexte 12"/>
          <p:cNvSpPr txBox="1"/>
          <p:nvPr/>
        </p:nvSpPr>
        <p:spPr>
          <a:xfrm>
            <a:off x="6407083" y="1865728"/>
            <a:ext cx="1368152" cy="276999"/>
          </a:xfrm>
          <a:prstGeom prst="rect">
            <a:avLst/>
          </a:prstGeom>
          <a:noFill/>
        </p:spPr>
        <p:txBody>
          <a:bodyPr wrap="square" rtlCol="0">
            <a:spAutoFit/>
          </a:bodyPr>
          <a:lstStyle/>
          <a:p>
            <a:r>
              <a:rPr lang="fr-CA" sz="1200" dirty="0">
                <a:solidFill>
                  <a:schemeClr val="bg1"/>
                </a:solidFill>
              </a:rPr>
              <a:t>ENVIRONNEMENT</a:t>
            </a:r>
          </a:p>
        </p:txBody>
      </p:sp>
      <p:sp>
        <p:nvSpPr>
          <p:cNvPr id="14" name="ZoneTexte 13"/>
          <p:cNvSpPr txBox="1"/>
          <p:nvPr/>
        </p:nvSpPr>
        <p:spPr>
          <a:xfrm>
            <a:off x="3550710" y="2563415"/>
            <a:ext cx="1752531" cy="954107"/>
          </a:xfrm>
          <a:prstGeom prst="rect">
            <a:avLst/>
          </a:prstGeom>
          <a:noFill/>
        </p:spPr>
        <p:txBody>
          <a:bodyPr wrap="none" rtlCol="0">
            <a:spAutoFit/>
          </a:bodyPr>
          <a:lstStyle/>
          <a:p>
            <a:pPr algn="ctr"/>
            <a:r>
              <a:rPr lang="fr-CA" sz="2800" dirty="0"/>
              <a:t>Malaise</a:t>
            </a:r>
          </a:p>
          <a:p>
            <a:pPr algn="ctr"/>
            <a:r>
              <a:rPr lang="fr-CA" sz="2800" dirty="0"/>
              <a:t>Symptôme</a:t>
            </a:r>
          </a:p>
        </p:txBody>
      </p:sp>
      <p:cxnSp>
        <p:nvCxnSpPr>
          <p:cNvPr id="16" name="Connecteur droit avec flèche 15"/>
          <p:cNvCxnSpPr/>
          <p:nvPr/>
        </p:nvCxnSpPr>
        <p:spPr>
          <a:xfrm flipH="1">
            <a:off x="2941932" y="3517522"/>
            <a:ext cx="704886" cy="703566"/>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a:off x="5015189" y="3615407"/>
            <a:ext cx="759901" cy="605681"/>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20" name="Ellipse 19"/>
          <p:cNvSpPr/>
          <p:nvPr/>
        </p:nvSpPr>
        <p:spPr>
          <a:xfrm>
            <a:off x="1035576" y="3994557"/>
            <a:ext cx="1800199" cy="15841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ZoneTexte 20"/>
          <p:cNvSpPr txBox="1"/>
          <p:nvPr/>
        </p:nvSpPr>
        <p:spPr>
          <a:xfrm>
            <a:off x="1202180" y="4232616"/>
            <a:ext cx="1503938" cy="923330"/>
          </a:xfrm>
          <a:prstGeom prst="rect">
            <a:avLst/>
          </a:prstGeom>
          <a:noFill/>
        </p:spPr>
        <p:txBody>
          <a:bodyPr wrap="none" rtlCol="0">
            <a:spAutoFit/>
          </a:bodyPr>
          <a:lstStyle/>
          <a:p>
            <a:r>
              <a:rPr lang="fr-CA" b="1" dirty="0"/>
              <a:t>APPROCHE </a:t>
            </a:r>
          </a:p>
          <a:p>
            <a:r>
              <a:rPr lang="fr-CA" b="1" dirty="0"/>
              <a:t>MÉDICALE</a:t>
            </a:r>
          </a:p>
          <a:p>
            <a:r>
              <a:rPr lang="fr-CA" b="1" dirty="0"/>
              <a:t>SCIENTIFIQUE</a:t>
            </a:r>
          </a:p>
        </p:txBody>
      </p:sp>
      <p:sp>
        <p:nvSpPr>
          <p:cNvPr id="22" name="Ellipse 21"/>
          <p:cNvSpPr/>
          <p:nvPr/>
        </p:nvSpPr>
        <p:spPr>
          <a:xfrm>
            <a:off x="5924542" y="4077072"/>
            <a:ext cx="1800199" cy="15016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ZoneTexte 22"/>
          <p:cNvSpPr txBox="1"/>
          <p:nvPr/>
        </p:nvSpPr>
        <p:spPr>
          <a:xfrm>
            <a:off x="6266193" y="4504737"/>
            <a:ext cx="1200778" cy="646331"/>
          </a:xfrm>
          <a:prstGeom prst="rect">
            <a:avLst/>
          </a:prstGeom>
          <a:noFill/>
        </p:spPr>
        <p:txBody>
          <a:bodyPr wrap="none" rtlCol="0">
            <a:spAutoFit/>
          </a:bodyPr>
          <a:lstStyle/>
          <a:p>
            <a:r>
              <a:rPr lang="fr-CA" b="1" dirty="0"/>
              <a:t>MÉDECINE</a:t>
            </a:r>
          </a:p>
          <a:p>
            <a:r>
              <a:rPr lang="fr-CA" b="1" dirty="0"/>
              <a:t>INTÉGRÉE</a:t>
            </a:r>
          </a:p>
        </p:txBody>
      </p:sp>
      <p:sp>
        <p:nvSpPr>
          <p:cNvPr id="24" name="ZoneTexte 23"/>
          <p:cNvSpPr txBox="1"/>
          <p:nvPr/>
        </p:nvSpPr>
        <p:spPr>
          <a:xfrm>
            <a:off x="2941932" y="5622650"/>
            <a:ext cx="2918619" cy="338554"/>
          </a:xfrm>
          <a:prstGeom prst="rect">
            <a:avLst/>
          </a:prstGeom>
          <a:noFill/>
        </p:spPr>
        <p:txBody>
          <a:bodyPr wrap="none" rtlCol="0">
            <a:spAutoFit/>
          </a:bodyPr>
          <a:lstStyle/>
          <a:p>
            <a:r>
              <a:rPr lang="fr-CA" sz="1600" b="1" dirty="0"/>
              <a:t>INVESTIGATION ET TRAITEMENT</a:t>
            </a:r>
          </a:p>
        </p:txBody>
      </p:sp>
      <p:sp>
        <p:nvSpPr>
          <p:cNvPr id="25" name="ZoneTexte 24"/>
          <p:cNvSpPr txBox="1"/>
          <p:nvPr/>
        </p:nvSpPr>
        <p:spPr>
          <a:xfrm>
            <a:off x="1935676" y="6117409"/>
            <a:ext cx="4797633" cy="369332"/>
          </a:xfrm>
          <a:prstGeom prst="rect">
            <a:avLst/>
          </a:prstGeom>
          <a:solidFill>
            <a:srgbClr val="FFC000"/>
          </a:solidFill>
          <a:ln>
            <a:solidFill>
              <a:srgbClr val="FFC000"/>
            </a:solidFill>
          </a:ln>
        </p:spPr>
        <p:txBody>
          <a:bodyPr wrap="square" rtlCol="0">
            <a:spAutoFit/>
          </a:bodyPr>
          <a:lstStyle/>
          <a:p>
            <a:r>
              <a:rPr lang="fr-CA" dirty="0">
                <a:solidFill>
                  <a:srgbClr val="FF0000"/>
                </a:solidFill>
              </a:rPr>
              <a:t>PROCESSUS DE GUÉRISON ET DE CROISSANCE</a:t>
            </a:r>
          </a:p>
        </p:txBody>
      </p:sp>
      <p:cxnSp>
        <p:nvCxnSpPr>
          <p:cNvPr id="37" name="Connecteur droit 36"/>
          <p:cNvCxnSpPr/>
          <p:nvPr/>
        </p:nvCxnSpPr>
        <p:spPr>
          <a:xfrm>
            <a:off x="1806223" y="6381329"/>
            <a:ext cx="258907"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flipV="1">
            <a:off x="1783646" y="5703073"/>
            <a:ext cx="22577" cy="718437"/>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p:nvPr/>
        </p:nvCxnSpPr>
        <p:spPr>
          <a:xfrm flipH="1" flipV="1">
            <a:off x="6885263" y="5711504"/>
            <a:ext cx="25783" cy="701573"/>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a:off x="6519811" y="6381329"/>
            <a:ext cx="365452"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07504" y="476672"/>
            <a:ext cx="8928992" cy="61926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 8A8</a:t>
            </a:r>
          </a:p>
        </p:txBody>
      </p:sp>
      <p:sp>
        <p:nvSpPr>
          <p:cNvPr id="27" name="Rectangle 26"/>
          <p:cNvSpPr/>
          <p:nvPr/>
        </p:nvSpPr>
        <p:spPr>
          <a:xfrm>
            <a:off x="1838921" y="-99392"/>
            <a:ext cx="5264070"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6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Concept de santé globale </a:t>
            </a:r>
            <a:endParaRPr lang="fr-FR"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32782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WordArt 2"/>
          <p:cNvSpPr>
            <a:spLocks noChangeArrowheads="1" noChangeShapeType="1" noTextEdit="1"/>
          </p:cNvSpPr>
          <p:nvPr/>
        </p:nvSpPr>
        <p:spPr bwMode="auto">
          <a:xfrm>
            <a:off x="1524000" y="457200"/>
            <a:ext cx="6096000" cy="1050925"/>
          </a:xfrm>
          <a:prstGeom prst="rect">
            <a:avLst/>
          </a:prstGeom>
        </p:spPr>
        <p:txBody>
          <a:bodyPr wrap="none" fromWordArt="1">
            <a:prstTxWarp prst="textPlain">
              <a:avLst>
                <a:gd name="adj" fmla="val 50000"/>
              </a:avLst>
            </a:prstTxWarp>
          </a:bodyPr>
          <a:lstStyle/>
          <a:p>
            <a:pPr algn="ctr"/>
            <a:r>
              <a:rPr lang="fr-CA"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E= G M C2</a:t>
            </a:r>
          </a:p>
        </p:txBody>
      </p:sp>
      <p:sp>
        <p:nvSpPr>
          <p:cNvPr id="8195" name="Rectangle 3"/>
          <p:cNvSpPr>
            <a:spLocks noGrp="1" noChangeArrowheads="1"/>
          </p:cNvSpPr>
          <p:nvPr>
            <p:ph idx="1"/>
          </p:nvPr>
        </p:nvSpPr>
        <p:spPr>
          <a:xfrm>
            <a:off x="811213" y="2209800"/>
            <a:ext cx="7875587" cy="3581400"/>
          </a:xfrm>
        </p:spPr>
        <p:txBody>
          <a:bodyPr>
            <a:normAutofit/>
          </a:bodyPr>
          <a:lstStyle/>
          <a:p>
            <a:pPr eaLnBrk="1" hangingPunct="1">
              <a:buFont typeface="Wingdings" pitchFamily="2" charset="2"/>
              <a:buNone/>
            </a:pPr>
            <a:r>
              <a:rPr lang="fr-CA" altLang="fr-FR" sz="2000" dirty="0"/>
              <a:t>     Espérance de vie   = </a:t>
            </a:r>
          </a:p>
          <a:p>
            <a:pPr eaLnBrk="1" hangingPunct="1"/>
            <a:endParaRPr lang="fr-CA" altLang="fr-FR" sz="2000" dirty="0"/>
          </a:p>
          <a:p>
            <a:pPr eaLnBrk="1" hangingPunct="1"/>
            <a:endParaRPr lang="fr-CA" altLang="fr-FR" sz="2000" dirty="0"/>
          </a:p>
          <a:p>
            <a:pPr eaLnBrk="1" hangingPunct="1">
              <a:buFont typeface="Wingdings" pitchFamily="2" charset="2"/>
              <a:buNone/>
            </a:pPr>
            <a:r>
              <a:rPr lang="fr-CA" altLang="fr-FR" sz="2000" dirty="0"/>
              <a:t>  </a:t>
            </a:r>
          </a:p>
          <a:p>
            <a:pPr eaLnBrk="1" hangingPunct="1">
              <a:buFont typeface="Wingdings" pitchFamily="2" charset="2"/>
              <a:buNone/>
            </a:pPr>
            <a:r>
              <a:rPr lang="fr-CA" altLang="fr-FR" sz="2000" dirty="0"/>
              <a:t>          Génétique                   X     Milieu de vie                        X</a:t>
            </a:r>
          </a:p>
        </p:txBody>
      </p:sp>
      <p:sp>
        <p:nvSpPr>
          <p:cNvPr id="8196" name="Rectangle 4"/>
          <p:cNvSpPr>
            <a:spLocks noChangeArrowheads="1"/>
          </p:cNvSpPr>
          <p:nvPr/>
        </p:nvSpPr>
        <p:spPr bwMode="auto">
          <a:xfrm>
            <a:off x="1143000" y="1988840"/>
            <a:ext cx="2780928" cy="75436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fr-FR" altLang="fr-FR"/>
          </a:p>
        </p:txBody>
      </p:sp>
      <p:sp>
        <p:nvSpPr>
          <p:cNvPr id="8197" name="Rectangle 5"/>
          <p:cNvSpPr>
            <a:spLocks noChangeArrowheads="1"/>
          </p:cNvSpPr>
          <p:nvPr/>
        </p:nvSpPr>
        <p:spPr bwMode="auto">
          <a:xfrm>
            <a:off x="1066800" y="3614057"/>
            <a:ext cx="2133600" cy="9144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FR" altLang="fr-FR"/>
          </a:p>
        </p:txBody>
      </p:sp>
      <p:sp>
        <p:nvSpPr>
          <p:cNvPr id="8198" name="Rectangle 6"/>
          <p:cNvSpPr>
            <a:spLocks noChangeArrowheads="1"/>
          </p:cNvSpPr>
          <p:nvPr/>
        </p:nvSpPr>
        <p:spPr bwMode="auto">
          <a:xfrm>
            <a:off x="3632515" y="3639457"/>
            <a:ext cx="2514600" cy="9144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FR" altLang="fr-FR"/>
          </a:p>
        </p:txBody>
      </p:sp>
      <p:sp>
        <p:nvSpPr>
          <p:cNvPr id="8199" name="Rectangle 7"/>
          <p:cNvSpPr>
            <a:spLocks noChangeArrowheads="1"/>
          </p:cNvSpPr>
          <p:nvPr/>
        </p:nvSpPr>
        <p:spPr bwMode="auto">
          <a:xfrm>
            <a:off x="6705600" y="3581400"/>
            <a:ext cx="1981200" cy="8382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FR" altLang="fr-FR"/>
          </a:p>
        </p:txBody>
      </p:sp>
      <p:sp>
        <p:nvSpPr>
          <p:cNvPr id="2" name="Rectangle 1"/>
          <p:cNvSpPr/>
          <p:nvPr/>
        </p:nvSpPr>
        <p:spPr>
          <a:xfrm>
            <a:off x="7452320" y="3815834"/>
            <a:ext cx="1051891" cy="369332"/>
          </a:xfrm>
          <a:prstGeom prst="rect">
            <a:avLst/>
          </a:prstGeom>
        </p:spPr>
        <p:txBody>
          <a:bodyPr wrap="none">
            <a:spAutoFit/>
          </a:bodyPr>
          <a:lstStyle/>
          <a:p>
            <a:r>
              <a:rPr lang="fr-CA" altLang="fr-FR" b="1" dirty="0"/>
              <a:t>Chance2</a:t>
            </a:r>
          </a:p>
        </p:txBody>
      </p:sp>
    </p:spTree>
    <p:extLst>
      <p:ext uri="{BB962C8B-B14F-4D97-AF65-F5344CB8AC3E}">
        <p14:creationId xmlns:p14="http://schemas.microsoft.com/office/powerpoint/2010/main" val="17558904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a:xfrm>
            <a:off x="838200" y="1268760"/>
            <a:ext cx="7927975" cy="3489325"/>
          </a:xfrm>
          <a:noFill/>
        </p:spPr>
        <p:txBody>
          <a:bodyPr/>
          <a:lstStyle/>
          <a:p>
            <a:pPr eaLnBrk="1" fontAlgn="auto" hangingPunct="1">
              <a:spcAft>
                <a:spcPts val="0"/>
              </a:spcAft>
              <a:defRPr/>
            </a:pPr>
            <a:r>
              <a:rPr lang="fr-CA" altLang="fr-FR" sz="4000" dirty="0">
                <a:latin typeface="Bookman Old Style" pitchFamily="18" charset="0"/>
              </a:rPr>
              <a:t>Bien vieillir c’est…</a:t>
            </a:r>
            <a:br>
              <a:rPr lang="fr-CA" altLang="fr-FR" sz="3600" dirty="0">
                <a:latin typeface="Bookman Old Style" pitchFamily="18" charset="0"/>
              </a:rPr>
            </a:br>
            <a:br>
              <a:rPr lang="fr-CA" altLang="fr-FR" sz="3600" dirty="0">
                <a:latin typeface="Bookman Old Style" pitchFamily="18" charset="0"/>
              </a:rPr>
            </a:br>
            <a:r>
              <a:rPr lang="fr-CA" altLang="fr-FR" sz="3600" dirty="0">
                <a:latin typeface="Bookman Old Style" pitchFamily="18" charset="0"/>
              </a:rPr>
              <a:t>        contacter le plus souvent   </a:t>
            </a:r>
            <a:br>
              <a:rPr lang="fr-CA" altLang="fr-FR" sz="3600" dirty="0">
                <a:latin typeface="Bookman Old Style" pitchFamily="18" charset="0"/>
              </a:rPr>
            </a:br>
            <a:r>
              <a:rPr lang="fr-CA" altLang="fr-FR" sz="3600" dirty="0">
                <a:latin typeface="Bookman Old Style" pitchFamily="18" charset="0"/>
              </a:rPr>
              <a:t>        possible le </a:t>
            </a:r>
            <a:br>
              <a:rPr lang="fr-CA" altLang="fr-FR" sz="3600" dirty="0">
                <a:latin typeface="Bookman Old Style" pitchFamily="18" charset="0"/>
              </a:rPr>
            </a:br>
            <a:r>
              <a:rPr lang="fr-CA" altLang="fr-FR" sz="3600" dirty="0">
                <a:latin typeface="Bookman Old Style" pitchFamily="18" charset="0"/>
              </a:rPr>
              <a:t>   « </a:t>
            </a:r>
            <a:r>
              <a:rPr lang="fr-CA" altLang="fr-FR" sz="4000" dirty="0">
                <a:latin typeface="Bookman Old Style" pitchFamily="18" charset="0"/>
              </a:rPr>
              <a:t>Moment Présent</a:t>
            </a:r>
            <a:r>
              <a:rPr lang="fr-CA" altLang="fr-FR" sz="3600" dirty="0">
                <a:latin typeface="Bookman Old Style" pitchFamily="18" charset="0"/>
              </a:rPr>
              <a:t> »</a:t>
            </a:r>
          </a:p>
        </p:txBody>
      </p:sp>
      <p:sp>
        <p:nvSpPr>
          <p:cNvPr id="9219" name="AutoShape 4"/>
          <p:cNvSpPr>
            <a:spLocks noChangeArrowheads="1"/>
          </p:cNvSpPr>
          <p:nvPr/>
        </p:nvSpPr>
        <p:spPr bwMode="auto">
          <a:xfrm>
            <a:off x="179512" y="4221088"/>
            <a:ext cx="976313" cy="485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fr-CA"/>
          </a:p>
        </p:txBody>
      </p:sp>
    </p:spTree>
    <p:extLst>
      <p:ext uri="{BB962C8B-B14F-4D97-AF65-F5344CB8AC3E}">
        <p14:creationId xmlns:p14="http://schemas.microsoft.com/office/powerpoint/2010/main" val="3528720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764704"/>
            <a:ext cx="8260672" cy="1039427"/>
          </a:xfrm>
        </p:spPr>
        <p:txBody>
          <a:bodyPr>
            <a:normAutofit/>
          </a:bodyPr>
          <a:lstStyle/>
          <a:p>
            <a:pPr algn="ctr"/>
            <a:r>
              <a:rPr lang="fr-CA" sz="2400" dirty="0"/>
              <a:t>ÉTUDE LONGITUDINALE CANADIENNE</a:t>
            </a:r>
            <a:br>
              <a:rPr lang="fr-CA" sz="2400" dirty="0"/>
            </a:br>
            <a:r>
              <a:rPr lang="fr-CA" sz="2400" dirty="0"/>
              <a:t>SUR LE VIEILLISSEMENT (</a:t>
            </a:r>
            <a:r>
              <a:rPr lang="fr-CA" sz="2400" dirty="0" err="1"/>
              <a:t>elcv</a:t>
            </a:r>
            <a:r>
              <a:rPr lang="fr-CA" sz="2400" dirty="0"/>
              <a:t>)</a:t>
            </a:r>
          </a:p>
        </p:txBody>
      </p:sp>
      <p:sp>
        <p:nvSpPr>
          <p:cNvPr id="3" name="Espace réservé du contenu 2"/>
          <p:cNvSpPr>
            <a:spLocks noGrp="1"/>
          </p:cNvSpPr>
          <p:nvPr>
            <p:ph idx="1"/>
          </p:nvPr>
        </p:nvSpPr>
        <p:spPr>
          <a:xfrm>
            <a:off x="1259632" y="2780928"/>
            <a:ext cx="7416824" cy="3188568"/>
          </a:xfrm>
        </p:spPr>
        <p:txBody>
          <a:bodyPr/>
          <a:lstStyle/>
          <a:p>
            <a:pPr lvl="1"/>
            <a:r>
              <a:rPr lang="fr-CA" dirty="0"/>
              <a:t>2004    À     2033</a:t>
            </a:r>
          </a:p>
          <a:p>
            <a:pPr lvl="1"/>
            <a:r>
              <a:rPr lang="fr-CA" dirty="0"/>
              <a:t>50,000 CANADIENS</a:t>
            </a:r>
          </a:p>
          <a:p>
            <a:pPr lvl="1"/>
            <a:r>
              <a:rPr lang="fr-CA" dirty="0"/>
              <a:t>45-85 ANS</a:t>
            </a:r>
          </a:p>
          <a:p>
            <a:pPr marL="411480" lvl="1" indent="0">
              <a:buNone/>
            </a:pPr>
            <a:endParaRPr lang="fr-CA" dirty="0"/>
          </a:p>
          <a:p>
            <a:pPr marL="411480" lvl="1" indent="0">
              <a:buNone/>
            </a:pPr>
            <a:endParaRPr lang="fr-CA" dirty="0"/>
          </a:p>
          <a:p>
            <a:r>
              <a:rPr lang="fr-CA" dirty="0"/>
              <a:t>Retraite plus tôt au Nouveau-Brunswick que l’Alberta</a:t>
            </a:r>
          </a:p>
          <a:p>
            <a:r>
              <a:rPr lang="fr-CA" dirty="0"/>
              <a:t>5% retour au travail par manque d’argent.</a:t>
            </a:r>
          </a:p>
          <a:p>
            <a:pPr marL="114300" indent="0">
              <a:buNone/>
            </a:pPr>
            <a:r>
              <a:rPr lang="fr-CA" dirty="0"/>
              <a:t>                                                         </a:t>
            </a:r>
          </a:p>
        </p:txBody>
      </p:sp>
      <p:sp>
        <p:nvSpPr>
          <p:cNvPr id="4" name="Rectangle 3"/>
          <p:cNvSpPr/>
          <p:nvPr/>
        </p:nvSpPr>
        <p:spPr>
          <a:xfrm>
            <a:off x="827584" y="2564904"/>
            <a:ext cx="2808312" cy="15121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8713738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7" name="Rectangle 7"/>
          <p:cNvSpPr>
            <a:spLocks noGrp="1" noRot="1" noChangeArrowheads="1"/>
          </p:cNvSpPr>
          <p:nvPr>
            <p:ph type="title"/>
          </p:nvPr>
        </p:nvSpPr>
        <p:spPr>
          <a:xfrm>
            <a:off x="838200" y="1219200"/>
            <a:ext cx="8001000" cy="3581400"/>
          </a:xfrm>
        </p:spPr>
        <p:txBody>
          <a:bodyPr>
            <a:normAutofit/>
          </a:bodyPr>
          <a:lstStyle/>
          <a:p>
            <a:pPr eaLnBrk="1" fontAlgn="auto" hangingPunct="1">
              <a:spcAft>
                <a:spcPts val="0"/>
              </a:spcAft>
              <a:defRPr/>
            </a:pPr>
            <a:r>
              <a:rPr lang="fr-CA" sz="4800" dirty="0">
                <a:latin typeface="Bookman Old Style" pitchFamily="18" charset="0"/>
              </a:rPr>
              <a:t>À partir de quel âge</a:t>
            </a:r>
            <a:br>
              <a:rPr lang="fr-CA" sz="4800" dirty="0">
                <a:latin typeface="Bookman Old Style" pitchFamily="18" charset="0"/>
              </a:rPr>
            </a:br>
            <a:r>
              <a:rPr lang="fr-CA" sz="4800" dirty="0">
                <a:latin typeface="Bookman Old Style" pitchFamily="18" charset="0"/>
              </a:rPr>
              <a:t> </a:t>
            </a:r>
            <a:br>
              <a:rPr lang="fr-CA" sz="4800" dirty="0">
                <a:latin typeface="Bookman Old Style" pitchFamily="18" charset="0"/>
              </a:rPr>
            </a:br>
            <a:r>
              <a:rPr lang="fr-CA" sz="3200" dirty="0">
                <a:latin typeface="Bookman Old Style" pitchFamily="18" charset="0"/>
              </a:rPr>
              <a:t>commence le processus de </a:t>
            </a:r>
            <a:br>
              <a:rPr lang="fr-CA" dirty="0">
                <a:latin typeface="Bookman Old Style" pitchFamily="18" charset="0"/>
              </a:rPr>
            </a:br>
            <a:br>
              <a:rPr lang="fr-CA" dirty="0">
                <a:latin typeface="Bookman Old Style" pitchFamily="18" charset="0"/>
              </a:rPr>
            </a:br>
            <a:r>
              <a:rPr lang="fr-CA" sz="4800" dirty="0">
                <a:latin typeface="Bookman Old Style" pitchFamily="18" charset="0"/>
              </a:rPr>
              <a:t>vieillissement?</a:t>
            </a:r>
          </a:p>
        </p:txBody>
      </p:sp>
    </p:spTree>
    <p:extLst>
      <p:ext uri="{BB962C8B-B14F-4D97-AF65-F5344CB8AC3E}">
        <p14:creationId xmlns:p14="http://schemas.microsoft.com/office/powerpoint/2010/main" val="36186051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a:xfrm>
            <a:off x="827584" y="1556792"/>
            <a:ext cx="8077200" cy="2727325"/>
          </a:xfrm>
        </p:spPr>
        <p:txBody>
          <a:bodyPr/>
          <a:lstStyle/>
          <a:p>
            <a:pPr eaLnBrk="1" fontAlgn="auto" hangingPunct="1">
              <a:spcAft>
                <a:spcPts val="0"/>
              </a:spcAft>
              <a:defRPr/>
            </a:pPr>
            <a:r>
              <a:rPr lang="fr-CA" altLang="fr-FR" sz="3600" dirty="0">
                <a:latin typeface="Bookman Old Style" pitchFamily="18" charset="0"/>
              </a:rPr>
              <a:t>30 ans    pour les hommes</a:t>
            </a:r>
            <a:br>
              <a:rPr lang="fr-CA" altLang="fr-FR" sz="3600" dirty="0">
                <a:latin typeface="Bookman Old Style" pitchFamily="18" charset="0"/>
              </a:rPr>
            </a:br>
            <a:r>
              <a:rPr lang="fr-CA" altLang="fr-FR" sz="3600" dirty="0">
                <a:latin typeface="Bookman Old Style" pitchFamily="18" charset="0"/>
              </a:rPr>
              <a:t>35 ans    pour les femmes</a:t>
            </a:r>
          </a:p>
        </p:txBody>
      </p:sp>
    </p:spTree>
    <p:extLst>
      <p:ext uri="{BB962C8B-B14F-4D97-AF65-F5344CB8AC3E}">
        <p14:creationId xmlns:p14="http://schemas.microsoft.com/office/powerpoint/2010/main" val="14638493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331640" y="476672"/>
            <a:ext cx="5932140" cy="1047016"/>
          </a:xfrm>
          <a:solidFill>
            <a:schemeClr val="accent3">
              <a:lumMod val="60000"/>
              <a:lumOff val="40000"/>
            </a:schemeClr>
          </a:solidFill>
        </p:spPr>
        <p:txBody>
          <a:bodyPr/>
          <a:lstStyle/>
          <a:p>
            <a:pPr algn="ctr" eaLnBrk="1" fontAlgn="auto" hangingPunct="1">
              <a:spcAft>
                <a:spcPts val="0"/>
              </a:spcAft>
              <a:defRPr/>
            </a:pPr>
            <a:r>
              <a:rPr lang="fr-CA" altLang="fr-FR" sz="3200" dirty="0">
                <a:latin typeface="Bookman Old Style" pitchFamily="18" charset="0"/>
              </a:rPr>
              <a:t>DIRTY DOZEN</a:t>
            </a:r>
          </a:p>
        </p:txBody>
      </p:sp>
      <p:sp>
        <p:nvSpPr>
          <p:cNvPr id="14339" name="Rectangle 3"/>
          <p:cNvSpPr>
            <a:spLocks noGrp="1" noChangeArrowheads="1"/>
          </p:cNvSpPr>
          <p:nvPr>
            <p:ph idx="1"/>
          </p:nvPr>
        </p:nvSpPr>
        <p:spPr>
          <a:xfrm>
            <a:off x="838200" y="1905000"/>
            <a:ext cx="3886200" cy="4191000"/>
          </a:xfrm>
        </p:spPr>
        <p:txBody>
          <a:bodyPr/>
          <a:lstStyle/>
          <a:p>
            <a:pPr marL="609600" indent="-609600" eaLnBrk="1" hangingPunct="1">
              <a:lnSpc>
                <a:spcPct val="80000"/>
              </a:lnSpc>
              <a:buFont typeface="Wingdings" pitchFamily="2" charset="2"/>
              <a:buAutoNum type="arabicPeriod"/>
            </a:pPr>
            <a:r>
              <a:rPr lang="fr-CA" altLang="fr-FR" sz="2800" b="0" dirty="0">
                <a:latin typeface="Tahoma" pitchFamily="34" charset="0"/>
              </a:rPr>
              <a:t>Stress (pensées toxiques)</a:t>
            </a:r>
          </a:p>
          <a:p>
            <a:pPr marL="609600" indent="-609600" eaLnBrk="1" hangingPunct="1">
              <a:lnSpc>
                <a:spcPct val="80000"/>
              </a:lnSpc>
              <a:buFont typeface="Wingdings" pitchFamily="2" charset="2"/>
              <a:buAutoNum type="arabicPeriod"/>
            </a:pPr>
            <a:r>
              <a:rPr lang="fr-CA" altLang="fr-FR" sz="2800" b="0" dirty="0">
                <a:latin typeface="Tahoma" pitchFamily="34" charset="0"/>
              </a:rPr>
              <a:t>Toxines</a:t>
            </a:r>
          </a:p>
          <a:p>
            <a:pPr marL="609600" indent="-609600" eaLnBrk="1" hangingPunct="1">
              <a:lnSpc>
                <a:spcPct val="80000"/>
              </a:lnSpc>
              <a:buFont typeface="Wingdings" pitchFamily="2" charset="2"/>
              <a:buAutoNum type="arabicPeriod"/>
            </a:pPr>
            <a:r>
              <a:rPr lang="fr-CA" altLang="fr-FR" sz="2800" b="0" dirty="0">
                <a:latin typeface="Tahoma" pitchFamily="34" charset="0"/>
              </a:rPr>
              <a:t>Digestion</a:t>
            </a:r>
          </a:p>
          <a:p>
            <a:pPr marL="609600" indent="-609600" eaLnBrk="1" hangingPunct="1">
              <a:lnSpc>
                <a:spcPct val="80000"/>
              </a:lnSpc>
              <a:buFont typeface="Wingdings" pitchFamily="2" charset="2"/>
              <a:buAutoNum type="arabicPeriod"/>
            </a:pPr>
            <a:r>
              <a:rPr lang="fr-CA" altLang="fr-FR" sz="2800" b="0" dirty="0">
                <a:latin typeface="Tahoma" pitchFamily="34" charset="0"/>
              </a:rPr>
              <a:t>Sucre</a:t>
            </a:r>
          </a:p>
          <a:p>
            <a:pPr marL="609600" indent="-609600" eaLnBrk="1" hangingPunct="1">
              <a:lnSpc>
                <a:spcPct val="80000"/>
              </a:lnSpc>
              <a:buFont typeface="Wingdings" pitchFamily="2" charset="2"/>
              <a:buAutoNum type="arabicPeriod"/>
            </a:pPr>
            <a:r>
              <a:rPr lang="fr-CA" altLang="fr-FR" sz="2800" b="0" dirty="0">
                <a:latin typeface="Tahoma" pitchFamily="34" charset="0"/>
              </a:rPr>
              <a:t>Réaction alimentaire (gluten)</a:t>
            </a:r>
          </a:p>
          <a:p>
            <a:pPr marL="609600" indent="-609600" eaLnBrk="1" hangingPunct="1">
              <a:lnSpc>
                <a:spcPct val="80000"/>
              </a:lnSpc>
              <a:buFont typeface="Wingdings" pitchFamily="2" charset="2"/>
              <a:buAutoNum type="arabicPeriod"/>
            </a:pPr>
            <a:r>
              <a:rPr lang="fr-CA" altLang="fr-FR" sz="2800" b="0" dirty="0">
                <a:latin typeface="Tahoma" pitchFamily="34" charset="0"/>
              </a:rPr>
              <a:t>Inflammation</a:t>
            </a:r>
          </a:p>
          <a:p>
            <a:pPr marL="609600" indent="-609600" eaLnBrk="1" hangingPunct="1">
              <a:lnSpc>
                <a:spcPct val="80000"/>
              </a:lnSpc>
              <a:buFont typeface="Wingdings" pitchFamily="2" charset="2"/>
              <a:buAutoNum type="arabicPeriod"/>
            </a:pPr>
            <a:endParaRPr lang="fr-CA" altLang="fr-FR" sz="2800" b="0" dirty="0">
              <a:latin typeface="Tahoma" pitchFamily="34" charset="0"/>
            </a:endParaRPr>
          </a:p>
          <a:p>
            <a:pPr marL="609600" indent="-609600" eaLnBrk="1" hangingPunct="1">
              <a:lnSpc>
                <a:spcPct val="80000"/>
              </a:lnSpc>
              <a:buFont typeface="Wingdings" pitchFamily="2" charset="2"/>
              <a:buAutoNum type="arabicPeriod"/>
            </a:pPr>
            <a:endParaRPr lang="fr-CA" altLang="fr-FR" sz="2800" b="0" dirty="0">
              <a:latin typeface="Tahoma" pitchFamily="34" charset="0"/>
            </a:endParaRPr>
          </a:p>
        </p:txBody>
      </p:sp>
      <p:sp>
        <p:nvSpPr>
          <p:cNvPr id="14340" name="Rectangle 4"/>
          <p:cNvSpPr>
            <a:spLocks noChangeArrowheads="1"/>
          </p:cNvSpPr>
          <p:nvPr/>
        </p:nvSpPr>
        <p:spPr bwMode="auto">
          <a:xfrm>
            <a:off x="4800600" y="1905000"/>
            <a:ext cx="4343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Clr>
                <a:schemeClr val="folHlink"/>
              </a:buClr>
              <a:buSzPct val="60000"/>
              <a:buFont typeface="Wingdings" pitchFamily="2" charset="2"/>
              <a:buAutoNum type="arabicPeriod" startAt="7"/>
            </a:pPr>
            <a:r>
              <a:rPr lang="fr-CA" altLang="fr-FR" sz="2800">
                <a:latin typeface="Tahoma" pitchFamily="34" charset="0"/>
              </a:rPr>
              <a:t>Methylation (homocystéine)</a:t>
            </a:r>
          </a:p>
          <a:p>
            <a:pPr eaLnBrk="1" hangingPunct="1">
              <a:spcBef>
                <a:spcPct val="20000"/>
              </a:spcBef>
              <a:buClr>
                <a:schemeClr val="folHlink"/>
              </a:buClr>
              <a:buSzPct val="60000"/>
              <a:buFont typeface="Wingdings" pitchFamily="2" charset="2"/>
              <a:buAutoNum type="arabicPeriod" startAt="7"/>
            </a:pPr>
            <a:r>
              <a:rPr lang="fr-CA" altLang="fr-FR" sz="2800">
                <a:latin typeface="Tahoma" pitchFamily="34" charset="0"/>
              </a:rPr>
              <a:t>Immunité (autoimmune)</a:t>
            </a:r>
          </a:p>
          <a:p>
            <a:pPr eaLnBrk="1" hangingPunct="1">
              <a:spcBef>
                <a:spcPct val="20000"/>
              </a:spcBef>
              <a:buClr>
                <a:schemeClr val="folHlink"/>
              </a:buClr>
              <a:buSzPct val="60000"/>
              <a:buFont typeface="Wingdings" pitchFamily="2" charset="2"/>
              <a:buAutoNum type="arabicPeriod" startAt="7"/>
            </a:pPr>
            <a:r>
              <a:rPr lang="fr-CA" altLang="fr-FR" sz="2800">
                <a:latin typeface="Tahoma" pitchFamily="34" charset="0"/>
              </a:rPr>
              <a:t>Infections</a:t>
            </a:r>
          </a:p>
          <a:p>
            <a:pPr eaLnBrk="1" hangingPunct="1">
              <a:spcBef>
                <a:spcPct val="20000"/>
              </a:spcBef>
              <a:buClr>
                <a:schemeClr val="folHlink"/>
              </a:buClr>
              <a:buSzPct val="60000"/>
              <a:buFont typeface="Wingdings" pitchFamily="2" charset="2"/>
              <a:buAutoNum type="arabicPeriod" startAt="7"/>
            </a:pPr>
            <a:r>
              <a:rPr lang="fr-CA" altLang="fr-FR" sz="2800">
                <a:latin typeface="Tahoma" pitchFamily="34" charset="0"/>
              </a:rPr>
              <a:t>Hormones</a:t>
            </a:r>
          </a:p>
          <a:p>
            <a:pPr eaLnBrk="1" hangingPunct="1">
              <a:spcBef>
                <a:spcPct val="20000"/>
              </a:spcBef>
              <a:buClr>
                <a:schemeClr val="folHlink"/>
              </a:buClr>
              <a:buSzPct val="60000"/>
              <a:buFont typeface="Wingdings" pitchFamily="2" charset="2"/>
              <a:buAutoNum type="arabicPeriod" startAt="7"/>
            </a:pPr>
            <a:r>
              <a:rPr lang="fr-CA" altLang="fr-FR" sz="2800">
                <a:latin typeface="Tahoma" pitchFamily="34" charset="0"/>
              </a:rPr>
              <a:t>Mitochondrie (élimine toxine)</a:t>
            </a:r>
          </a:p>
          <a:p>
            <a:pPr eaLnBrk="1" hangingPunct="1">
              <a:spcBef>
                <a:spcPct val="20000"/>
              </a:spcBef>
              <a:buClr>
                <a:schemeClr val="folHlink"/>
              </a:buClr>
              <a:buSzPct val="60000"/>
              <a:buFont typeface="Wingdings" pitchFamily="2" charset="2"/>
              <a:buAutoNum type="arabicPeriod" startAt="7"/>
            </a:pPr>
            <a:r>
              <a:rPr lang="fr-CA" altLang="fr-FR" sz="2800">
                <a:latin typeface="Tahoma" pitchFamily="34" charset="0"/>
              </a:rPr>
              <a:t>Métaux lourds</a:t>
            </a:r>
          </a:p>
          <a:p>
            <a:pPr eaLnBrk="1" hangingPunct="1">
              <a:spcBef>
                <a:spcPct val="20000"/>
              </a:spcBef>
              <a:buClr>
                <a:schemeClr val="folHlink"/>
              </a:buClr>
              <a:buSzPct val="60000"/>
              <a:buFont typeface="Wingdings" pitchFamily="2" charset="2"/>
              <a:buAutoNum type="arabicPeriod" startAt="7"/>
            </a:pPr>
            <a:endParaRPr lang="fr-CA" altLang="fr-FR" sz="2800">
              <a:latin typeface="Tahoma" pitchFamily="34" charset="0"/>
            </a:endParaRPr>
          </a:p>
          <a:p>
            <a:pPr eaLnBrk="1" hangingPunct="1">
              <a:spcBef>
                <a:spcPct val="20000"/>
              </a:spcBef>
              <a:buClr>
                <a:schemeClr val="folHlink"/>
              </a:buClr>
              <a:buSzPct val="60000"/>
              <a:buFont typeface="Wingdings" pitchFamily="2" charset="2"/>
              <a:buAutoNum type="arabicPeriod" startAt="7"/>
            </a:pPr>
            <a:endParaRPr lang="fr-CA" altLang="fr-FR" sz="2800">
              <a:latin typeface="Tahoma" pitchFamily="34" charset="0"/>
            </a:endParaRPr>
          </a:p>
        </p:txBody>
      </p:sp>
    </p:spTree>
    <p:extLst>
      <p:ext uri="{BB962C8B-B14F-4D97-AF65-F5344CB8AC3E}">
        <p14:creationId xmlns:p14="http://schemas.microsoft.com/office/powerpoint/2010/main" val="26160726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Rot="1" noChangeArrowheads="1"/>
          </p:cNvSpPr>
          <p:nvPr>
            <p:ph type="title"/>
          </p:nvPr>
        </p:nvSpPr>
        <p:spPr>
          <a:xfrm>
            <a:off x="899592" y="1628800"/>
            <a:ext cx="7927975" cy="3336925"/>
          </a:xfrm>
        </p:spPr>
        <p:txBody>
          <a:bodyPr/>
          <a:lstStyle/>
          <a:p>
            <a:pPr eaLnBrk="1" fontAlgn="auto" hangingPunct="1">
              <a:spcAft>
                <a:spcPts val="0"/>
              </a:spcAft>
              <a:defRPr/>
            </a:pPr>
            <a:r>
              <a:rPr lang="fr-CA" altLang="fr-FR" sz="3200" b="1" i="1" dirty="0">
                <a:latin typeface="Book Antiqua" pitchFamily="18" charset="0"/>
              </a:rPr>
              <a:t>     Il est inscrit dans nos gènes</a:t>
            </a:r>
            <a:br>
              <a:rPr lang="fr-CA" altLang="fr-FR" sz="3200" b="1" i="1" dirty="0">
                <a:latin typeface="Book Antiqua" pitchFamily="18" charset="0"/>
              </a:rPr>
            </a:br>
            <a:r>
              <a:rPr lang="fr-CA" altLang="fr-FR" sz="3200" b="1" i="1" dirty="0">
                <a:latin typeface="Book Antiqua" pitchFamily="18" charset="0"/>
              </a:rPr>
              <a:t>quand commencera </a:t>
            </a:r>
            <a:br>
              <a:rPr lang="fr-CA" altLang="fr-FR" sz="3200" b="1" i="1" dirty="0">
                <a:latin typeface="Book Antiqua" pitchFamily="18" charset="0"/>
              </a:rPr>
            </a:br>
            <a:r>
              <a:rPr lang="fr-CA" altLang="fr-FR" sz="3200" b="1" i="1" dirty="0">
                <a:latin typeface="Book Antiqua" pitchFamily="18" charset="0"/>
              </a:rPr>
              <a:t>le processus de vieillissement…</a:t>
            </a:r>
          </a:p>
        </p:txBody>
      </p:sp>
    </p:spTree>
    <p:extLst>
      <p:ext uri="{BB962C8B-B14F-4D97-AF65-F5344CB8AC3E}">
        <p14:creationId xmlns:p14="http://schemas.microsoft.com/office/powerpoint/2010/main" val="18371460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a:xfrm>
            <a:off x="1691680" y="1052736"/>
            <a:ext cx="5432708" cy="908680"/>
          </a:xfrm>
          <a:solidFill>
            <a:schemeClr val="accent3">
              <a:lumMod val="60000"/>
              <a:lumOff val="40000"/>
            </a:schemeClr>
          </a:solidFill>
        </p:spPr>
        <p:txBody>
          <a:bodyPr/>
          <a:lstStyle/>
          <a:p>
            <a:pPr algn="ctr" eaLnBrk="1" fontAlgn="auto" hangingPunct="1">
              <a:spcAft>
                <a:spcPts val="0"/>
              </a:spcAft>
              <a:defRPr/>
            </a:pPr>
            <a:r>
              <a:rPr lang="fr-CA" altLang="fr-FR" sz="3200" dirty="0">
                <a:latin typeface="Bookman Old Style" pitchFamily="18" charset="0"/>
              </a:rPr>
              <a:t>TÉLOMÈRES</a:t>
            </a:r>
          </a:p>
        </p:txBody>
      </p:sp>
      <p:sp>
        <p:nvSpPr>
          <p:cNvPr id="16387" name="Rectangle 3"/>
          <p:cNvSpPr>
            <a:spLocks noGrp="1" noRot="1" noChangeArrowheads="1"/>
          </p:cNvSpPr>
          <p:nvPr>
            <p:ph idx="1"/>
          </p:nvPr>
        </p:nvSpPr>
        <p:spPr>
          <a:xfrm>
            <a:off x="1619672" y="2564904"/>
            <a:ext cx="6518869" cy="3124200"/>
          </a:xfrm>
        </p:spPr>
        <p:txBody>
          <a:bodyPr/>
          <a:lstStyle/>
          <a:p>
            <a:pPr eaLnBrk="1" hangingPunct="1"/>
            <a:r>
              <a:rPr lang="fr-CA" altLang="fr-FR" sz="2800" dirty="0"/>
              <a:t>La division des cellules est rendue possible grâce aux </a:t>
            </a:r>
          </a:p>
          <a:p>
            <a:pPr eaLnBrk="1" hangingPunct="1">
              <a:buFont typeface="Wingdings" pitchFamily="2" charset="2"/>
              <a:buNone/>
            </a:pPr>
            <a:r>
              <a:rPr lang="fr-CA" altLang="fr-FR" sz="2800" dirty="0"/>
              <a:t>               TÉLOMÈRES.</a:t>
            </a:r>
          </a:p>
          <a:p>
            <a:pPr eaLnBrk="1" hangingPunct="1">
              <a:buFont typeface="Wingdings" pitchFamily="2" charset="2"/>
              <a:buNone/>
            </a:pPr>
            <a:r>
              <a:rPr lang="fr-CA" altLang="fr-FR" dirty="0"/>
              <a:t>   </a:t>
            </a:r>
            <a:r>
              <a:rPr lang="fr-CA" altLang="fr-FR" sz="2800" dirty="0"/>
              <a:t>( Petits capuchons à l’extrémité des   </a:t>
            </a:r>
          </a:p>
          <a:p>
            <a:pPr eaLnBrk="1" hangingPunct="1">
              <a:buFont typeface="Wingdings" pitchFamily="2" charset="2"/>
              <a:buNone/>
            </a:pPr>
            <a:r>
              <a:rPr lang="fr-CA" altLang="fr-FR" sz="2800" dirty="0"/>
              <a:t>      chromosomes)</a:t>
            </a:r>
          </a:p>
        </p:txBody>
      </p:sp>
    </p:spTree>
    <p:extLst>
      <p:ext uri="{BB962C8B-B14F-4D97-AF65-F5344CB8AC3E}">
        <p14:creationId xmlns:p14="http://schemas.microsoft.com/office/powerpoint/2010/main" val="42610055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Rot="1" noChangeArrowheads="1"/>
          </p:cNvSpPr>
          <p:nvPr>
            <p:ph type="title"/>
          </p:nvPr>
        </p:nvSpPr>
        <p:spPr>
          <a:xfrm>
            <a:off x="1475656" y="692696"/>
            <a:ext cx="6080780" cy="1224136"/>
          </a:xfrm>
          <a:solidFill>
            <a:schemeClr val="accent3">
              <a:lumMod val="60000"/>
              <a:lumOff val="40000"/>
            </a:schemeClr>
          </a:solidFill>
        </p:spPr>
        <p:txBody>
          <a:bodyPr/>
          <a:lstStyle/>
          <a:p>
            <a:pPr algn="ctr" eaLnBrk="1" fontAlgn="auto" hangingPunct="1">
              <a:spcAft>
                <a:spcPts val="0"/>
              </a:spcAft>
              <a:defRPr/>
            </a:pPr>
            <a:r>
              <a:rPr lang="fr-CA" altLang="fr-FR" sz="3600" dirty="0">
                <a:latin typeface="Bookman Old Style" pitchFamily="18" charset="0"/>
              </a:rPr>
              <a:t>TÉLOMÉRASE</a:t>
            </a:r>
          </a:p>
        </p:txBody>
      </p:sp>
      <p:sp>
        <p:nvSpPr>
          <p:cNvPr id="17411" name="Rectangle 3"/>
          <p:cNvSpPr>
            <a:spLocks noGrp="1" noRot="1" noChangeArrowheads="1"/>
          </p:cNvSpPr>
          <p:nvPr>
            <p:ph idx="1"/>
          </p:nvPr>
        </p:nvSpPr>
        <p:spPr>
          <a:xfrm>
            <a:off x="683568" y="2636912"/>
            <a:ext cx="8007350" cy="3276600"/>
          </a:xfrm>
        </p:spPr>
        <p:txBody>
          <a:bodyPr>
            <a:normAutofit/>
          </a:bodyPr>
          <a:lstStyle/>
          <a:p>
            <a:pPr eaLnBrk="1" hangingPunct="1"/>
            <a:r>
              <a:rPr lang="fr-CA" altLang="fr-FR" sz="2800" dirty="0"/>
              <a:t>Une enzyme permettant aux capuchons de durer plus longtemps, </a:t>
            </a:r>
          </a:p>
          <a:p>
            <a:pPr eaLnBrk="1" hangingPunct="1"/>
            <a:r>
              <a:rPr lang="fr-CA" altLang="fr-FR" sz="2800" dirty="0"/>
              <a:t>et les habitudes de vie peuvent aussi avoir une influence sur la taille des télomères.</a:t>
            </a:r>
          </a:p>
        </p:txBody>
      </p:sp>
    </p:spTree>
    <p:extLst>
      <p:ext uri="{BB962C8B-B14F-4D97-AF65-F5344CB8AC3E}">
        <p14:creationId xmlns:p14="http://schemas.microsoft.com/office/powerpoint/2010/main" val="11070048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2960" y="365760"/>
            <a:ext cx="7520940" cy="903000"/>
          </a:xfrm>
          <a:solidFill>
            <a:schemeClr val="accent3">
              <a:lumMod val="40000"/>
              <a:lumOff val="60000"/>
            </a:schemeClr>
          </a:solidFill>
        </p:spPr>
        <p:txBody>
          <a:bodyPr/>
          <a:lstStyle/>
          <a:p>
            <a:r>
              <a:rPr lang="fr-CA" sz="2400" dirty="0"/>
              <a:t>UN MOT SUR LES </a:t>
            </a:r>
            <a:r>
              <a:rPr lang="fr-CA" dirty="0"/>
              <a:t>AGE </a:t>
            </a:r>
            <a:r>
              <a:rPr lang="fr-CA" sz="2000" dirty="0"/>
              <a:t>(ADVANCED GLYCATION PRODUCT)</a:t>
            </a:r>
          </a:p>
        </p:txBody>
      </p:sp>
      <p:sp>
        <p:nvSpPr>
          <p:cNvPr id="3" name="Espace réservé du contenu 2"/>
          <p:cNvSpPr>
            <a:spLocks noGrp="1"/>
          </p:cNvSpPr>
          <p:nvPr>
            <p:ph idx="1"/>
          </p:nvPr>
        </p:nvSpPr>
        <p:spPr>
          <a:xfrm>
            <a:off x="1475656" y="1844824"/>
            <a:ext cx="5688632" cy="3579849"/>
          </a:xfrm>
        </p:spPr>
        <p:txBody>
          <a:bodyPr>
            <a:normAutofit/>
          </a:bodyPr>
          <a:lstStyle/>
          <a:p>
            <a:pPr>
              <a:buFont typeface="Wingdings" panose="05000000000000000000" pitchFamily="2" charset="2"/>
              <a:buChar char="Ø"/>
            </a:pPr>
            <a:r>
              <a:rPr lang="fr-CA" sz="2000" dirty="0"/>
              <a:t>INDUIT PAR LA CUISSON À HAUTE TEMPÉRATURE (BBQ)</a:t>
            </a:r>
          </a:p>
          <a:p>
            <a:pPr>
              <a:buFont typeface="Wingdings" panose="05000000000000000000" pitchFamily="2" charset="2"/>
              <a:buChar char="Ø"/>
            </a:pPr>
            <a:endParaRPr lang="fr-CA" sz="2000" dirty="0"/>
          </a:p>
          <a:p>
            <a:pPr>
              <a:buFont typeface="Wingdings" panose="05000000000000000000" pitchFamily="2" charset="2"/>
              <a:buChar char="Ø"/>
            </a:pPr>
            <a:r>
              <a:rPr lang="fr-CA" sz="2000" dirty="0"/>
              <a:t>OBÉSITÉ</a:t>
            </a:r>
          </a:p>
          <a:p>
            <a:pPr marL="0" indent="0"/>
            <a:endParaRPr lang="fr-CA" sz="2000" dirty="0"/>
          </a:p>
          <a:p>
            <a:pPr marL="0" indent="0"/>
            <a:endParaRPr lang="fr-CA" sz="2000" dirty="0"/>
          </a:p>
          <a:p>
            <a:pPr marL="285750" indent="-285750">
              <a:buFont typeface="Wingdings" panose="05000000000000000000" pitchFamily="2" charset="2"/>
              <a:buChar char="ü"/>
            </a:pPr>
            <a:r>
              <a:rPr lang="fr-CA" sz="2000" dirty="0"/>
              <a:t>Ces AGE  endommagent les télomères</a:t>
            </a:r>
          </a:p>
          <a:p>
            <a:pPr>
              <a:buFont typeface="Wingdings" panose="05000000000000000000" pitchFamily="2" charset="2"/>
              <a:buChar char="Ø"/>
            </a:pPr>
            <a:endParaRPr lang="fr-CA" sz="2000" dirty="0"/>
          </a:p>
        </p:txBody>
      </p:sp>
      <p:cxnSp>
        <p:nvCxnSpPr>
          <p:cNvPr id="5" name="Connecteur droit 4"/>
          <p:cNvCxnSpPr/>
          <p:nvPr/>
        </p:nvCxnSpPr>
        <p:spPr>
          <a:xfrm>
            <a:off x="1835696" y="2076939"/>
            <a:ext cx="0" cy="1296144"/>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730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476672"/>
            <a:ext cx="5837272" cy="1080120"/>
          </a:xfrm>
          <a:solidFill>
            <a:schemeClr val="accent3">
              <a:lumMod val="60000"/>
              <a:lumOff val="40000"/>
            </a:schemeClr>
          </a:solidFill>
        </p:spPr>
        <p:txBody>
          <a:bodyPr/>
          <a:lstStyle/>
          <a:p>
            <a:pPr algn="ctr"/>
            <a:r>
              <a:rPr lang="fr-CA" sz="3200" dirty="0"/>
              <a:t>MODE DE CUISSON ET SANTÉ</a:t>
            </a:r>
          </a:p>
        </p:txBody>
      </p:sp>
      <p:sp>
        <p:nvSpPr>
          <p:cNvPr id="3" name="Espace réservé du contenu 2"/>
          <p:cNvSpPr>
            <a:spLocks noGrp="1"/>
          </p:cNvSpPr>
          <p:nvPr>
            <p:ph idx="1"/>
          </p:nvPr>
        </p:nvSpPr>
        <p:spPr>
          <a:xfrm>
            <a:off x="323528" y="1916832"/>
            <a:ext cx="8568952" cy="4248472"/>
          </a:xfrm>
        </p:spPr>
        <p:txBody>
          <a:bodyPr>
            <a:normAutofit/>
          </a:bodyPr>
          <a:lstStyle/>
          <a:p>
            <a:r>
              <a:rPr lang="fr-CA" sz="2400" dirty="0"/>
              <a:t>« VOUS RECEVEZ DES AMIS SUR VOTRE TERRASSE </a:t>
            </a:r>
          </a:p>
          <a:p>
            <a:r>
              <a:rPr lang="fr-CA" sz="2400" dirty="0"/>
              <a:t>ET ILS VOUS DEMANDENT UN MENU DE FILET DE PORC SUR BBQ »</a:t>
            </a:r>
          </a:p>
          <a:p>
            <a:r>
              <a:rPr lang="fr-CA" sz="3200" dirty="0"/>
              <a:t>QUE FAITES – VOUS?</a:t>
            </a:r>
          </a:p>
          <a:p>
            <a:r>
              <a:rPr lang="fr-CA" sz="3200" dirty="0"/>
              <a:t>RÉP: </a:t>
            </a:r>
            <a:r>
              <a:rPr lang="fr-CA" sz="2400" dirty="0"/>
              <a:t>Saisir 2 minutes à 700F et </a:t>
            </a:r>
          </a:p>
          <a:p>
            <a:r>
              <a:rPr lang="fr-CA" sz="2400" dirty="0"/>
              <a:t>            cuisson indirecte  à 400F.</a:t>
            </a:r>
          </a:p>
        </p:txBody>
      </p:sp>
    </p:spTree>
    <p:extLst>
      <p:ext uri="{BB962C8B-B14F-4D97-AF65-F5344CB8AC3E}">
        <p14:creationId xmlns:p14="http://schemas.microsoft.com/office/powerpoint/2010/main" val="33694190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052736"/>
            <a:ext cx="6656844" cy="1368152"/>
          </a:xfrm>
          <a:solidFill>
            <a:schemeClr val="accent3">
              <a:lumMod val="60000"/>
              <a:lumOff val="40000"/>
            </a:schemeClr>
          </a:solidFill>
        </p:spPr>
        <p:txBody>
          <a:bodyPr/>
          <a:lstStyle/>
          <a:p>
            <a:pPr algn="ctr"/>
            <a:r>
              <a:rPr lang="fr-CA" sz="3200" dirty="0"/>
              <a:t>Les hormones sexuelles…</a:t>
            </a:r>
          </a:p>
        </p:txBody>
      </p:sp>
      <p:sp>
        <p:nvSpPr>
          <p:cNvPr id="3" name="Espace réservé du contenu 2"/>
          <p:cNvSpPr>
            <a:spLocks noGrp="1"/>
          </p:cNvSpPr>
          <p:nvPr>
            <p:ph idx="1"/>
          </p:nvPr>
        </p:nvSpPr>
        <p:spPr>
          <a:xfrm>
            <a:off x="611560" y="2924944"/>
            <a:ext cx="7520940" cy="1944216"/>
          </a:xfrm>
        </p:spPr>
        <p:txBody>
          <a:bodyPr>
            <a:noAutofit/>
          </a:bodyPr>
          <a:lstStyle/>
          <a:p>
            <a:r>
              <a:rPr lang="fr-CA" sz="3200" dirty="0"/>
              <a:t>… ont un effet modulateur  </a:t>
            </a:r>
          </a:p>
          <a:p>
            <a:r>
              <a:rPr lang="fr-CA" sz="3200" dirty="0"/>
              <a:t>    sur les télomères </a:t>
            </a:r>
          </a:p>
          <a:p>
            <a:r>
              <a:rPr lang="fr-CA" sz="3200" dirty="0"/>
              <a:t>    et la vitamine D.</a:t>
            </a:r>
          </a:p>
        </p:txBody>
      </p:sp>
    </p:spTree>
    <p:extLst>
      <p:ext uri="{BB962C8B-B14F-4D97-AF65-F5344CB8AC3E}">
        <p14:creationId xmlns:p14="http://schemas.microsoft.com/office/powerpoint/2010/main" val="26052233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rrowheads="1"/>
          </p:cNvSpPr>
          <p:nvPr>
            <p:ph type="title"/>
          </p:nvPr>
        </p:nvSpPr>
        <p:spPr>
          <a:xfrm>
            <a:off x="1259632" y="457200"/>
            <a:ext cx="6840760" cy="1431925"/>
          </a:xfrm>
          <a:solidFill>
            <a:schemeClr val="accent3">
              <a:lumMod val="60000"/>
              <a:lumOff val="40000"/>
            </a:schemeClr>
          </a:solidFill>
        </p:spPr>
        <p:txBody>
          <a:bodyPr>
            <a:normAutofit/>
          </a:bodyPr>
          <a:lstStyle/>
          <a:p>
            <a:pPr algn="ctr" eaLnBrk="1" fontAlgn="auto" hangingPunct="1">
              <a:spcAft>
                <a:spcPts val="0"/>
              </a:spcAft>
              <a:defRPr/>
            </a:pPr>
            <a:r>
              <a:rPr lang="fr-CA" dirty="0">
                <a:latin typeface="Bookman Old Style" pitchFamily="18" charset="0"/>
              </a:rPr>
              <a:t>Les 3 principaux </a:t>
            </a:r>
            <a:br>
              <a:rPr lang="fr-CA" dirty="0">
                <a:latin typeface="Bookman Old Style" pitchFamily="18" charset="0"/>
              </a:rPr>
            </a:br>
            <a:r>
              <a:rPr lang="fr-CA" dirty="0">
                <a:latin typeface="Bookman Old Style" pitchFamily="18" charset="0"/>
              </a:rPr>
              <a:t>facteurs de vieillissement:</a:t>
            </a:r>
          </a:p>
        </p:txBody>
      </p:sp>
      <p:sp>
        <p:nvSpPr>
          <p:cNvPr id="18435" name="Rectangle 3"/>
          <p:cNvSpPr>
            <a:spLocks noGrp="1" noRot="1" noChangeArrowheads="1"/>
          </p:cNvSpPr>
          <p:nvPr>
            <p:ph idx="1"/>
          </p:nvPr>
        </p:nvSpPr>
        <p:spPr>
          <a:xfrm>
            <a:off x="611560" y="2348880"/>
            <a:ext cx="8007350" cy="4191000"/>
          </a:xfrm>
        </p:spPr>
        <p:txBody>
          <a:bodyPr/>
          <a:lstStyle/>
          <a:p>
            <a:pPr algn="ctr" eaLnBrk="1" hangingPunct="1">
              <a:buFont typeface="Wingdings" pitchFamily="2" charset="2"/>
              <a:buNone/>
            </a:pPr>
            <a:r>
              <a:rPr lang="fr-CA" altLang="fr-FR" sz="2000" dirty="0"/>
              <a:t>       IMMUNITÉ</a:t>
            </a:r>
          </a:p>
          <a:p>
            <a:pPr algn="ctr" eaLnBrk="1" hangingPunct="1">
              <a:buFont typeface="Wingdings" pitchFamily="2" charset="2"/>
              <a:buNone/>
            </a:pPr>
            <a:endParaRPr lang="fr-CA" altLang="fr-FR" dirty="0"/>
          </a:p>
          <a:p>
            <a:pPr algn="ctr" eaLnBrk="1" hangingPunct="1">
              <a:buFont typeface="Wingdings" pitchFamily="2" charset="2"/>
              <a:buNone/>
            </a:pPr>
            <a:endParaRPr lang="fr-CA" altLang="fr-FR" dirty="0"/>
          </a:p>
          <a:p>
            <a:pPr eaLnBrk="1" hangingPunct="1">
              <a:buFont typeface="Wingdings" pitchFamily="2" charset="2"/>
              <a:buNone/>
            </a:pPr>
            <a:endParaRPr lang="fr-CA" altLang="fr-FR" dirty="0"/>
          </a:p>
          <a:p>
            <a:pPr eaLnBrk="1" hangingPunct="1">
              <a:buFont typeface="Wingdings" pitchFamily="2" charset="2"/>
              <a:buNone/>
            </a:pPr>
            <a:r>
              <a:rPr lang="fr-CA" altLang="fr-FR" dirty="0"/>
              <a:t>                               </a:t>
            </a:r>
          </a:p>
          <a:p>
            <a:pPr eaLnBrk="1" hangingPunct="1">
              <a:buFont typeface="Wingdings" pitchFamily="2" charset="2"/>
              <a:buNone/>
            </a:pPr>
            <a:r>
              <a:rPr lang="fr-CA" altLang="fr-FR" sz="2000" dirty="0"/>
              <a:t>                       STRESS OXYDATIF                                      HORMONES</a:t>
            </a:r>
          </a:p>
        </p:txBody>
      </p:sp>
      <p:sp>
        <p:nvSpPr>
          <p:cNvPr id="18436" name="Line 4"/>
          <p:cNvSpPr>
            <a:spLocks noChangeShapeType="1"/>
          </p:cNvSpPr>
          <p:nvPr/>
        </p:nvSpPr>
        <p:spPr bwMode="auto">
          <a:xfrm flipH="1">
            <a:off x="3048000" y="2895600"/>
            <a:ext cx="1828800" cy="1143000"/>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a:lstStyle/>
          <a:p>
            <a:endParaRPr lang="fr-CA"/>
          </a:p>
        </p:txBody>
      </p:sp>
      <p:sp>
        <p:nvSpPr>
          <p:cNvPr id="18437" name="Line 5"/>
          <p:cNvSpPr>
            <a:spLocks noChangeShapeType="1"/>
          </p:cNvSpPr>
          <p:nvPr/>
        </p:nvSpPr>
        <p:spPr bwMode="auto">
          <a:xfrm flipH="1" flipV="1">
            <a:off x="4876800" y="2895600"/>
            <a:ext cx="2057400" cy="1143000"/>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a:lstStyle/>
          <a:p>
            <a:endParaRPr lang="fr-CA"/>
          </a:p>
        </p:txBody>
      </p:sp>
      <p:sp>
        <p:nvSpPr>
          <p:cNvPr id="18438" name="Line 6"/>
          <p:cNvSpPr>
            <a:spLocks noChangeShapeType="1"/>
          </p:cNvSpPr>
          <p:nvPr/>
        </p:nvSpPr>
        <p:spPr bwMode="auto">
          <a:xfrm>
            <a:off x="3048000" y="4038600"/>
            <a:ext cx="3886200" cy="0"/>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a:lstStyle/>
          <a:p>
            <a:endParaRPr lang="fr-CA"/>
          </a:p>
        </p:txBody>
      </p:sp>
    </p:spTree>
    <p:extLst>
      <p:ext uri="{BB962C8B-B14F-4D97-AF65-F5344CB8AC3E}">
        <p14:creationId xmlns:p14="http://schemas.microsoft.com/office/powerpoint/2010/main" val="35255387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Fonderie">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1533</TotalTime>
  <Words>4849</Words>
  <Application>Microsoft Office PowerPoint</Application>
  <PresentationFormat>Affichage à l'écran (4:3)</PresentationFormat>
  <Paragraphs>1059</Paragraphs>
  <Slides>151</Slides>
  <Notes>5</Notes>
  <HiddenSlides>0</HiddenSlides>
  <MMClips>0</MMClips>
  <ScaleCrop>false</ScaleCrop>
  <HeadingPairs>
    <vt:vector size="8" baseType="variant">
      <vt:variant>
        <vt:lpstr>Polices utilisées</vt:lpstr>
      </vt:variant>
      <vt:variant>
        <vt:i4>14</vt:i4>
      </vt:variant>
      <vt:variant>
        <vt:lpstr>Thème</vt:lpstr>
      </vt:variant>
      <vt:variant>
        <vt:i4>1</vt:i4>
      </vt:variant>
      <vt:variant>
        <vt:lpstr>Serveurs OLE incorporés</vt:lpstr>
      </vt:variant>
      <vt:variant>
        <vt:i4>2</vt:i4>
      </vt:variant>
      <vt:variant>
        <vt:lpstr>Titres des diapositives</vt:lpstr>
      </vt:variant>
      <vt:variant>
        <vt:i4>151</vt:i4>
      </vt:variant>
    </vt:vector>
  </HeadingPairs>
  <TitlesOfParts>
    <vt:vector size="168" baseType="lpstr">
      <vt:lpstr>Batang</vt:lpstr>
      <vt:lpstr>Arial</vt:lpstr>
      <vt:lpstr>Arial Black</vt:lpstr>
      <vt:lpstr>Book Antiqua</vt:lpstr>
      <vt:lpstr>Bookman Old Style</vt:lpstr>
      <vt:lpstr>Calibri</vt:lpstr>
      <vt:lpstr>Candara</vt:lpstr>
      <vt:lpstr>Franklin Gothic Book</vt:lpstr>
      <vt:lpstr>Franklin Gothic Demi</vt:lpstr>
      <vt:lpstr>Franklin Gothic Medium</vt:lpstr>
      <vt:lpstr>Tahoma</vt:lpstr>
      <vt:lpstr>Times New Roman</vt:lpstr>
      <vt:lpstr>Wingdings</vt:lpstr>
      <vt:lpstr>Wingdings 2</vt:lpstr>
      <vt:lpstr>Angles</vt:lpstr>
      <vt:lpstr>Diapositive</vt:lpstr>
      <vt:lpstr>Image bitmap</vt:lpstr>
      <vt:lpstr>      LA SANTÉ GLOBALE  à LA RETRAITE: le temps  des choix éclairés!                    15 février 2023</vt:lpstr>
      <vt:lpstr>Divulgation de conflits d’intérêt potentiels du présentateur  </vt:lpstr>
      <vt:lpstr>Présentation PowerPoint</vt:lpstr>
      <vt:lpstr>PROGRAMME</vt:lpstr>
      <vt:lpstr>Émergence des  super vieux.</vt:lpstr>
      <vt:lpstr>     RECENCEMENT DE LA POPULATION                        Statistiques Canada</vt:lpstr>
      <vt:lpstr>              Portrait des générations                  statistiques canada, 2021</vt:lpstr>
      <vt:lpstr>Présentation PowerPoint</vt:lpstr>
      <vt:lpstr>ÉTUDE LONGITUDINALE CANADIENNE SUR LE VIEILLISSEMENT (elcv)</vt:lpstr>
      <vt:lpstr>solitude</vt:lpstr>
      <vt:lpstr>Place aux super vieux</vt:lpstr>
      <vt:lpstr>Le secret</vt:lpstr>
      <vt:lpstr>L’image de déchéance …</vt:lpstr>
      <vt:lpstr>Et les supers vieux yannick Villedieu, décembre 2021</vt:lpstr>
      <vt:lpstr>Caractéristiques des supers vieux</vt:lpstr>
      <vt:lpstr>Présentation PowerPoint</vt:lpstr>
      <vt:lpstr>épigénétique</vt:lpstr>
      <vt:lpstr>Présentation PowerPoint</vt:lpstr>
      <vt:lpstr>Ralentir le vieillissement biologique</vt:lpstr>
      <vt:lpstr>Étude publiée dans le British Medical Journal 2021.</vt:lpstr>
      <vt:lpstr>Art de vivre</vt:lpstr>
      <vt:lpstr>Présentation PowerPoint</vt:lpstr>
      <vt:lpstr>Art de vivre</vt:lpstr>
      <vt:lpstr>Art de vivre</vt:lpstr>
      <vt:lpstr> 5-       Le ho'oponopono</vt:lpstr>
      <vt:lpstr>Le ho'oponopono explications, bienfaits et pratique </vt:lpstr>
      <vt:lpstr>Présentation PowerPoint</vt:lpstr>
      <vt:lpstr>2 - Santé globale et la retraite</vt:lpstr>
      <vt:lpstr>Présentation PowerPoint</vt:lpstr>
      <vt:lpstr>Présentation PowerPoint</vt:lpstr>
      <vt:lpstr>RETRAITÉS TÔT OU TARD: Programme vers liberté 75!</vt:lpstr>
      <vt:lpstr>AU CANADA:</vt:lpstr>
      <vt:lpstr>Le bonheur  et  l’argent….</vt:lpstr>
      <vt:lpstr>LE BONHEUR AU TRAVAIL...</vt:lpstr>
      <vt:lpstr>Prendre sa retraite pour travailler?</vt:lpstr>
      <vt:lpstr>Présentation PowerPoint</vt:lpstr>
      <vt:lpstr>LA RETRAITE    V/S    LE TRAVAIL…</vt:lpstr>
      <vt:lpstr>DANGER À  LA RETRAITE:</vt:lpstr>
      <vt:lpstr>LA SANTÉ MENTALE:</vt:lpstr>
      <vt:lpstr>RETRAITE HEUREUSE: 4 facteurs:</vt:lpstr>
      <vt:lpstr>LES BABY-BOOMERS….</vt:lpstr>
      <vt:lpstr>Présentation PowerPoint</vt:lpstr>
      <vt:lpstr>Influence évolution du monde:</vt:lpstr>
      <vt:lpstr>CONSOMMATION 3 catégories d’acheteurs…</vt:lpstr>
      <vt:lpstr>Présentation PowerPoint</vt:lpstr>
      <vt:lpstr>Présentation PowerPoint</vt:lpstr>
      <vt:lpstr>Présentation PowerPoint</vt:lpstr>
      <vt:lpstr>TOUT CHANGEMENT…</vt:lpstr>
      <vt:lpstr>SI UN CHANGEMENT SURVIENT, famille, santé, travail…</vt:lpstr>
      <vt:lpstr>LA NOTION DE TERRAIN:</vt:lpstr>
      <vt:lpstr>3 RÉACTIONS FACE AU  CHANGEMENT:</vt:lpstr>
      <vt:lpstr>COMMENT SE COMPORTE LA MATIÈRE?</vt:lpstr>
      <vt:lpstr>CORTISOL</vt:lpstr>
      <vt:lpstr>Quand le stress fait tomber les barrières</vt:lpstr>
      <vt:lpstr>Le stress: </vt:lpstr>
      <vt:lpstr>Présentation PowerPoint</vt:lpstr>
      <vt:lpstr>Présentation PowerPoint</vt:lpstr>
      <vt:lpstr>Et si on ne dort pas…</vt:lpstr>
      <vt:lpstr>Présentation PowerPoint</vt:lpstr>
      <vt:lpstr>Présentation PowerPoint</vt:lpstr>
      <vt:lpstr>épigénétique</vt:lpstr>
      <vt:lpstr>OBJECTIF:</vt:lpstr>
      <vt:lpstr>Présentation PowerPoint</vt:lpstr>
      <vt:lpstr>Tout commence par l’alimentation</vt:lpstr>
      <vt:lpstr>Nouveau guide alimentaire  Canadien (Début 2019)</vt:lpstr>
      <vt:lpstr>Nouveau guide  alimentaire canadien (2019)</vt:lpstr>
      <vt:lpstr>Ancien guide alimentaire canadien:</vt:lpstr>
      <vt:lpstr>collation</vt:lpstr>
      <vt:lpstr>Favorisez…</vt:lpstr>
      <vt:lpstr>attitude</vt:lpstr>
      <vt:lpstr>L’industrie écartée</vt:lpstr>
      <vt:lpstr>Boissons:</vt:lpstr>
      <vt:lpstr>Présentation PowerPoint</vt:lpstr>
      <vt:lpstr>Peut-on juste vivre? </vt:lpstr>
      <vt:lpstr>Présentation PowerPoint</vt:lpstr>
      <vt:lpstr>Présentation PowerPoint</vt:lpstr>
      <vt:lpstr>Présentation PowerPoint</vt:lpstr>
      <vt:lpstr>Présentation PowerPoint</vt:lpstr>
      <vt:lpstr>4 GROUPES SANGUINS 4 REGIMES (Tiré du livre du Dr Peter J. D'Adamo,  éd. Michel Lafon </vt:lpstr>
      <vt:lpstr>Présentation PowerPoint</vt:lpstr>
      <vt:lpstr>DIÉTÉTIQUE  MÉDECINE CHINOISE: EXEMPLES</vt:lpstr>
      <vt:lpstr>DIÉTÉTIQUE  MÉDECINE CHINOISE: EXEMPLES</vt:lpstr>
      <vt:lpstr>Quel doit être mon choix?</vt:lpstr>
      <vt:lpstr>Nécessité d’un programme quotidien</vt:lpstr>
      <vt:lpstr>Retour à soi  et son indice de bonheur</vt:lpstr>
      <vt:lpstr>Vieillir en  jeunesse! Avec l’alimentation anti – inflammatoire. </vt:lpstr>
      <vt:lpstr>Présentation PowerPoint</vt:lpstr>
      <vt:lpstr>Présentation PowerPoint</vt:lpstr>
      <vt:lpstr>Bien vieillir c’est…          contacter le plus souvent            possible le     « Moment Présent »</vt:lpstr>
      <vt:lpstr>À partir de quel âge   commence le processus de   vieillissement?</vt:lpstr>
      <vt:lpstr>30 ans    pour les hommes 35 ans    pour les femmes</vt:lpstr>
      <vt:lpstr>DIRTY DOZEN</vt:lpstr>
      <vt:lpstr>     Il est inscrit dans nos gènes quand commencera  le processus de vieillissement…</vt:lpstr>
      <vt:lpstr>TÉLOMÈRES</vt:lpstr>
      <vt:lpstr>TÉLOMÉRASE</vt:lpstr>
      <vt:lpstr>UN MOT SUR LES AGE (ADVANCED GLYCATION PRODUCT)</vt:lpstr>
      <vt:lpstr>MODE DE CUISSON ET SANTÉ</vt:lpstr>
      <vt:lpstr>Les hormones sexuelles…</vt:lpstr>
      <vt:lpstr>Les 3 principaux  facteurs de vieillissement:</vt:lpstr>
      <vt:lpstr>STRESS OXYDATIF</vt:lpstr>
      <vt:lpstr>Le vieillissement est un processus INFLAMMATOIRE.</vt:lpstr>
      <vt:lpstr>Tests sanguins indicateurs d’inflammation:</vt:lpstr>
      <vt:lpstr>STRATÉGIE  ANTIOXYDANTE</vt:lpstr>
      <vt:lpstr>LES ANTI OXYDANTS                </vt:lpstr>
      <vt:lpstr>POUR un SYSTÈME IMMUNITAIRE  BIEN ARMÉ!</vt:lpstr>
      <vt:lpstr>PROBIOTIQUES</vt:lpstr>
      <vt:lpstr>AJOUT DE PRÉBIOTIQUES</vt:lpstr>
      <vt:lpstr>LES HORMONES</vt:lpstr>
      <vt:lpstr>Présentation PowerPoint</vt:lpstr>
      <vt:lpstr> LE CONSEIL OMÉGA 3 :</vt:lpstr>
      <vt:lpstr>Présentation PowerPoint</vt:lpstr>
      <vt:lpstr>VITAMINE D</vt:lpstr>
      <vt:lpstr>MICROBIOTE et CERVEAU</vt:lpstr>
      <vt:lpstr>PROBIOTIQUES</vt:lpstr>
      <vt:lpstr>Présentation PowerPoint</vt:lpstr>
      <vt:lpstr>3 règles pour améliorer  le MICROBIOTE</vt:lpstr>
      <vt:lpstr>Et le bio?</vt:lpstr>
      <vt:lpstr>Un bémol: Les perturbateurs endocriniens:</vt:lpstr>
      <vt:lpstr>Régime méditerranéen</vt:lpstr>
      <vt:lpstr>Découvrir le régime  crétois ou  méditerranéen:</vt:lpstr>
      <vt:lpstr>Méta analyse grecque (22 études)</vt:lpstr>
      <vt:lpstr>Présentation PowerPoint</vt:lpstr>
      <vt:lpstr>Présentation PowerPoint</vt:lpstr>
      <vt:lpstr>     …ET LE SEL:    ratio quotidien  = 1500mg/jour</vt:lpstr>
      <vt:lpstr>Présentation PowerPoint</vt:lpstr>
      <vt:lpstr>Présentation PowerPoint</vt:lpstr>
      <vt:lpstr>3- LE MOUVEMENT: </vt:lpstr>
      <vt:lpstr>Présentation PowerPoint</vt:lpstr>
      <vt:lpstr>Connaissez-vous le shirin yoku? Agence des forêts du japon.</vt:lpstr>
      <vt:lpstr>  4- L’ENVIRONNEMENT:</vt:lpstr>
      <vt:lpstr>Présentation PowerPoint</vt:lpstr>
      <vt:lpstr>Thérapie cognitive basée sur la pleine conscience pour la dépression</vt:lpstr>
      <vt:lpstr>Thérapie cognitive basée sur la pleine conscience  DE la dépression et Des troubles anxieux *</vt:lpstr>
      <vt:lpstr>Présentation PowerPoint</vt:lpstr>
      <vt:lpstr>Petit guide pour vivre plus longtemps:</vt:lpstr>
      <vt:lpstr>Présentation PowerPoint</vt:lpstr>
      <vt:lpstr>Présentation PowerPoint</vt:lpstr>
      <vt:lpstr>Présentation PowerPoint</vt:lpstr>
      <vt:lpstr>Présentation PowerPoint</vt:lpstr>
      <vt:lpstr>Présentation PowerPoint</vt:lpstr>
      <vt:lpstr>Présentation PowerPoint</vt:lpstr>
      <vt:lpstr>CONCLUSION:</vt:lpstr>
      <vt:lpstr>La prescription  du doc:</vt:lpstr>
      <vt:lpstr>Et une philosophie de vie:</vt:lpstr>
      <vt:lpstr>RÉFÉRENCES</vt:lpstr>
      <vt:lpstr>Présentation PowerPoint</vt:lpstr>
      <vt:lpstr>Présentation PowerPoint</vt:lpstr>
      <vt:lpstr>Présentation PowerPoint</vt:lpstr>
      <vt:lpstr>Présentation PowerPoint</vt:lpstr>
      <vt:lpstr>La prescription que j’ai faite  le plus souvent dans ma carrière:</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SANTÉ GLOBALE  ET LA RETRAITE</dc:title>
  <dc:creator>X</dc:creator>
  <cp:lastModifiedBy>areq bdc</cp:lastModifiedBy>
  <cp:revision>116</cp:revision>
  <cp:lastPrinted>2017-01-09T16:27:16Z</cp:lastPrinted>
  <dcterms:created xsi:type="dcterms:W3CDTF">2016-01-10T00:24:44Z</dcterms:created>
  <dcterms:modified xsi:type="dcterms:W3CDTF">2023-04-10T16:45:15Z</dcterms:modified>
</cp:coreProperties>
</file>